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1" r:id="rId5"/>
    <p:sldId id="302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RESH\Desktop\New%20Principal%20Secretary%20-%20March%202015\Exp%20&amp;%20Assurance%20Tab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Splwise!$B$6</c:f>
              <c:strCache>
                <c:ptCount val="1"/>
                <c:pt idx="0">
                  <c:v>Cardio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Splwise!$C$6:$G$6</c:f>
              <c:numCache>
                <c:formatCode>0</c:formatCode>
                <c:ptCount val="5"/>
                <c:pt idx="0" formatCode="General">
                  <c:v>6400.0</c:v>
                </c:pt>
                <c:pt idx="1">
                  <c:v>5007.0</c:v>
                </c:pt>
                <c:pt idx="2" formatCode="General">
                  <c:v>11590.0</c:v>
                </c:pt>
                <c:pt idx="3" formatCode="General">
                  <c:v>11737.0</c:v>
                </c:pt>
                <c:pt idx="4" formatCode="General">
                  <c:v>5768.0</c:v>
                </c:pt>
              </c:numCache>
            </c:numRef>
          </c:val>
        </c:ser>
        <c:ser>
          <c:idx val="1"/>
          <c:order val="1"/>
          <c:tx>
            <c:strRef>
              <c:f>Splwise!$B$7</c:f>
              <c:strCache>
                <c:ptCount val="1"/>
                <c:pt idx="0">
                  <c:v>Cancer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Splwise!$C$7:$G$7</c:f>
              <c:numCache>
                <c:formatCode>0</c:formatCode>
                <c:ptCount val="5"/>
                <c:pt idx="0" formatCode="General">
                  <c:v>944.0</c:v>
                </c:pt>
                <c:pt idx="1">
                  <c:v>1774.0</c:v>
                </c:pt>
                <c:pt idx="2" formatCode="General">
                  <c:v>10194.0</c:v>
                </c:pt>
                <c:pt idx="3" formatCode="General">
                  <c:v>10402.0</c:v>
                </c:pt>
                <c:pt idx="4" formatCode="General">
                  <c:v>5041.0</c:v>
                </c:pt>
              </c:numCache>
            </c:numRef>
          </c:val>
        </c:ser>
        <c:ser>
          <c:idx val="2"/>
          <c:order val="2"/>
          <c:tx>
            <c:strRef>
              <c:f>Splwise!$B$8</c:f>
              <c:strCache>
                <c:ptCount val="1"/>
                <c:pt idx="0">
                  <c:v>Neuro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Splwise!$C$8:$G$8</c:f>
              <c:numCache>
                <c:formatCode>0</c:formatCode>
                <c:ptCount val="5"/>
                <c:pt idx="0" formatCode="General">
                  <c:v>477.0</c:v>
                </c:pt>
                <c:pt idx="1">
                  <c:v>936.0</c:v>
                </c:pt>
                <c:pt idx="2" formatCode="General">
                  <c:v>4164.0</c:v>
                </c:pt>
                <c:pt idx="3" formatCode="General">
                  <c:v>2288.0</c:v>
                </c:pt>
                <c:pt idx="4" formatCode="General">
                  <c:v>720.0</c:v>
                </c:pt>
              </c:numCache>
            </c:numRef>
          </c:val>
        </c:ser>
        <c:ser>
          <c:idx val="3"/>
          <c:order val="3"/>
          <c:tx>
            <c:strRef>
              <c:f>Splwise!$B$9</c:f>
              <c:strCache>
                <c:ptCount val="1"/>
                <c:pt idx="0">
                  <c:v>Renal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Splwise!$C$9:$G$9</c:f>
              <c:numCache>
                <c:formatCode>0</c:formatCode>
                <c:ptCount val="5"/>
                <c:pt idx="0" formatCode="General">
                  <c:v>330.0</c:v>
                </c:pt>
                <c:pt idx="1">
                  <c:v>1800.0</c:v>
                </c:pt>
                <c:pt idx="2" formatCode="General">
                  <c:v>4732.0</c:v>
                </c:pt>
                <c:pt idx="3" formatCode="General">
                  <c:v>2561.0</c:v>
                </c:pt>
                <c:pt idx="4" formatCode="General">
                  <c:v>1812.0</c:v>
                </c:pt>
              </c:numCache>
            </c:numRef>
          </c:val>
        </c:ser>
        <c:ser>
          <c:idx val="4"/>
          <c:order val="4"/>
          <c:tx>
            <c:strRef>
              <c:f>Splwise!$B$10</c:f>
              <c:strCache>
                <c:ptCount val="1"/>
                <c:pt idx="0">
                  <c:v>Burns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Splwise!$C$10:$G$10</c:f>
              <c:numCache>
                <c:formatCode>0</c:formatCode>
                <c:ptCount val="5"/>
                <c:pt idx="0" formatCode="General">
                  <c:v>309.0</c:v>
                </c:pt>
                <c:pt idx="1">
                  <c:v>646.0</c:v>
                </c:pt>
                <c:pt idx="2" formatCode="General">
                  <c:v>546.0</c:v>
                </c:pt>
                <c:pt idx="3" formatCode="General">
                  <c:v>90.0</c:v>
                </c:pt>
                <c:pt idx="4" formatCode="General">
                  <c:v>20.0</c:v>
                </c:pt>
              </c:numCache>
            </c:numRef>
          </c:val>
        </c:ser>
        <c:ser>
          <c:idx val="5"/>
          <c:order val="5"/>
          <c:tx>
            <c:strRef>
              <c:f>Splwise!$B$11</c:f>
              <c:strCache>
                <c:ptCount val="1"/>
                <c:pt idx="0">
                  <c:v>Neonatal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Splwise!$C$11:$G$11</c:f>
              <c:numCache>
                <c:formatCode>0</c:formatCode>
                <c:ptCount val="5"/>
                <c:pt idx="0" formatCode="General">
                  <c:v>1281.0</c:v>
                </c:pt>
                <c:pt idx="1">
                  <c:v>123.0</c:v>
                </c:pt>
                <c:pt idx="2" formatCode="General">
                  <c:v>0.0</c:v>
                </c:pt>
                <c:pt idx="3" formatCode="General">
                  <c:v>0.0</c:v>
                </c:pt>
                <c:pt idx="4" formatCode="General">
                  <c:v>0.0</c:v>
                </c:pt>
              </c:numCache>
            </c:numRef>
          </c:val>
        </c:ser>
        <c:ser>
          <c:idx val="6"/>
          <c:order val="6"/>
          <c:tx>
            <c:strRef>
              <c:f>Splwise!$B$12</c:f>
              <c:strCache>
                <c:ptCount val="1"/>
                <c:pt idx="0">
                  <c:v>Poly</c:v>
                </c:pt>
              </c:strCache>
            </c:strRef>
          </c:tx>
          <c:invertIfNegative val="0"/>
          <c:cat>
            <c:strRef>
              <c:f>Splwise!$C$5:$G$5</c:f>
              <c:strCache>
                <c:ptCount val="5"/>
                <c:pt idx="0">
                  <c:v>0-10</c:v>
                </c:pt>
                <c:pt idx="1">
                  <c:v>11-25</c:v>
                </c:pt>
                <c:pt idx="2">
                  <c:v>26-45</c:v>
                </c:pt>
                <c:pt idx="3">
                  <c:v>46-60</c:v>
                </c:pt>
                <c:pt idx="4">
                  <c:v>&gt; 60</c:v>
                </c:pt>
              </c:strCache>
            </c:strRef>
          </c:cat>
          <c:val>
            <c:numRef>
              <c:f>Splwise!$C$12:$G$12</c:f>
              <c:numCache>
                <c:formatCode>0</c:formatCode>
                <c:ptCount val="5"/>
                <c:pt idx="0" formatCode="General">
                  <c:v>5.0</c:v>
                </c:pt>
                <c:pt idx="1">
                  <c:v>18.0</c:v>
                </c:pt>
                <c:pt idx="2" formatCode="General">
                  <c:v>9.0</c:v>
                </c:pt>
                <c:pt idx="3" formatCode="General">
                  <c:v>4.0</c:v>
                </c:pt>
                <c:pt idx="4" formatCode="General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2176392"/>
        <c:axId val="2122181912"/>
        <c:axId val="0"/>
      </c:bar3DChart>
      <c:catAx>
        <c:axId val="2122176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 sz="16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IN" sz="1600">
                    <a:latin typeface="Times New Roman" pitchFamily="18" charset="0"/>
                    <a:cs typeface="Times New Roman" pitchFamily="18" charset="0"/>
                  </a:rPr>
                  <a:t>Age Band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 sz="1600"/>
            </a:pPr>
            <a:endParaRPr lang="en-US"/>
          </a:p>
        </c:txPr>
        <c:crossAx val="2122181912"/>
        <c:crosses val="autoZero"/>
        <c:auto val="1"/>
        <c:lblAlgn val="ctr"/>
        <c:lblOffset val="100"/>
        <c:noMultiLvlLbl val="0"/>
      </c:catAx>
      <c:valAx>
        <c:axId val="2122181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 sz="1400"/>
            </a:pPr>
            <a:endParaRPr lang="en-US"/>
          </a:p>
        </c:txPr>
        <c:crossAx val="2122176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836857198406"/>
          <c:y val="0.203615009611184"/>
          <c:w val="0.161817463789249"/>
          <c:h val="0.592769980777632"/>
        </c:manualLayout>
      </c:layout>
      <c:overlay val="0"/>
      <c:txPr>
        <a:bodyPr/>
        <a:lstStyle/>
        <a:p>
          <a:pPr>
            <a:defRPr lang="en-IN"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Governing%20Bodies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14B2A-484D-4A3B-876D-0474033754E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21A7DEA2-AD9D-4747-92BB-F7FE259F19E4}">
      <dgm:prSet phldrT="[Text]"/>
      <dgm:spPr/>
      <dgm:t>
        <a:bodyPr/>
        <a:lstStyle/>
        <a:p>
          <a:r>
            <a:rPr lang="en-IN" b="1" dirty="0" smtClean="0">
              <a:solidFill>
                <a:srgbClr val="0000FF"/>
              </a:solidFill>
            </a:rPr>
            <a:t>IMPLEMENTATION</a:t>
          </a:r>
        </a:p>
      </dgm:t>
    </dgm:pt>
    <dgm:pt modelId="{4D30A64E-ABF5-4E16-B6B0-91D97329BC0D}" type="parTrans" cxnId="{10F3A077-2628-437B-A788-E0F1805FEEEC}">
      <dgm:prSet/>
      <dgm:spPr/>
      <dgm:t>
        <a:bodyPr/>
        <a:lstStyle/>
        <a:p>
          <a:endParaRPr lang="en-IN"/>
        </a:p>
      </dgm:t>
    </dgm:pt>
    <dgm:pt modelId="{29420147-9B65-4F5A-A816-D14C9B53CFBE}" type="sibTrans" cxnId="{10F3A077-2628-437B-A788-E0F1805FEEEC}">
      <dgm:prSet/>
      <dgm:spPr/>
      <dgm:t>
        <a:bodyPr/>
        <a:lstStyle/>
        <a:p>
          <a:endParaRPr lang="en-IN"/>
        </a:p>
      </dgm:t>
    </dgm:pt>
    <dgm:pt modelId="{CE39E464-EB23-44B3-B8E7-AA0DC4755C22}">
      <dgm:prSet phldrT="[Text]"/>
      <dgm:spPr/>
      <dgm:t>
        <a:bodyPr/>
        <a:lstStyle/>
        <a:p>
          <a:r>
            <a:rPr lang="en-IN" b="1" i="1" dirty="0" smtClean="0">
              <a:solidFill>
                <a:schemeClr val="tx1"/>
              </a:solidFill>
              <a:cs typeface="Arial" charset="0"/>
            </a:rPr>
            <a:t>Special Purpose Vehicle established under Trust Act</a:t>
          </a:r>
          <a:endParaRPr lang="en-IN" dirty="0">
            <a:solidFill>
              <a:schemeClr val="tx1"/>
            </a:solidFill>
          </a:endParaRPr>
        </a:p>
      </dgm:t>
    </dgm:pt>
    <dgm:pt modelId="{6C13719F-3751-41D2-BA35-998FB7478819}" type="parTrans" cxnId="{CD274D6D-CB9F-4E6C-B8EF-B71C8F7B8374}">
      <dgm:prSet/>
      <dgm:spPr/>
      <dgm:t>
        <a:bodyPr/>
        <a:lstStyle/>
        <a:p>
          <a:endParaRPr lang="en-IN"/>
        </a:p>
      </dgm:t>
    </dgm:pt>
    <dgm:pt modelId="{BDCD5E54-B4D2-476C-A93B-A5297A0ADDC8}" type="sibTrans" cxnId="{CD274D6D-CB9F-4E6C-B8EF-B71C8F7B8374}">
      <dgm:prSet/>
      <dgm:spPr/>
      <dgm:t>
        <a:bodyPr/>
        <a:lstStyle/>
        <a:p>
          <a:endParaRPr lang="en-IN"/>
        </a:p>
      </dgm:t>
    </dgm:pt>
    <dgm:pt modelId="{B368E7C5-F7BF-46E0-931E-F4F058936C0D}">
      <dgm:prSet phldrT="[Text]"/>
      <dgm:spPr/>
      <dgm:t>
        <a:bodyPr/>
        <a:lstStyle/>
        <a:p>
          <a:pPr algn="l"/>
          <a:r>
            <a:rPr lang="en-IN" b="1" dirty="0" smtClean="0">
              <a:solidFill>
                <a:schemeClr val="tx1"/>
              </a:solidFill>
              <a:cs typeface="Arial" charset="0"/>
            </a:rPr>
            <a:t>The Chief Minister - Chief Patron </a:t>
          </a:r>
        </a:p>
        <a:p>
          <a:pPr algn="l"/>
          <a:r>
            <a:rPr lang="en-IN" b="1" i="1" dirty="0" smtClean="0">
              <a:solidFill>
                <a:schemeClr val="tx1"/>
              </a:solidFill>
              <a:cs typeface="Arial" charset="0"/>
            </a:rPr>
            <a:t>The Minister for Health &amp; Family Welfare  &amp; The Minister for Medical Education – are member patrons</a:t>
          </a:r>
          <a:endParaRPr lang="en-IN" dirty="0">
            <a:solidFill>
              <a:schemeClr val="tx1"/>
            </a:solidFill>
          </a:endParaRPr>
        </a:p>
      </dgm:t>
    </dgm:pt>
    <dgm:pt modelId="{58334F13-EB37-41E2-A1A7-5543C64834F7}" type="parTrans" cxnId="{E1747F12-2BAA-4857-8301-D6FE5DA5DF7A}">
      <dgm:prSet/>
      <dgm:spPr/>
      <dgm:t>
        <a:bodyPr/>
        <a:lstStyle/>
        <a:p>
          <a:endParaRPr lang="en-IN"/>
        </a:p>
      </dgm:t>
    </dgm:pt>
    <dgm:pt modelId="{DAD2E230-82D4-452C-83A6-CD9C64F2EB78}" type="sibTrans" cxnId="{E1747F12-2BAA-4857-8301-D6FE5DA5DF7A}">
      <dgm:prSet/>
      <dgm:spPr/>
      <dgm:t>
        <a:bodyPr/>
        <a:lstStyle/>
        <a:p>
          <a:endParaRPr lang="en-IN"/>
        </a:p>
      </dgm:t>
    </dgm:pt>
    <dgm:pt modelId="{D5BD0DA7-6130-4DC7-A161-4EF7446ECB37}">
      <dgm:prSet phldrT="[Text]"/>
      <dgm:spPr/>
      <dgm:t>
        <a:bodyPr/>
        <a:lstStyle/>
        <a:p>
          <a:pPr algn="l"/>
          <a:r>
            <a:rPr lang="en-IN" b="1" dirty="0" smtClean="0">
              <a:solidFill>
                <a:schemeClr val="tx1"/>
              </a:solidFill>
              <a:cs typeface="Arial" charset="0"/>
            </a:rPr>
            <a:t>SAST  Governing Bodies</a:t>
          </a:r>
        </a:p>
        <a:p>
          <a:pPr algn="l"/>
          <a:r>
            <a:rPr lang="en-IN" b="1" u="none" dirty="0" smtClean="0">
              <a:solidFill>
                <a:schemeClr val="tx1"/>
              </a:solidFill>
              <a:cs typeface="Arial" charset="0"/>
            </a:rPr>
            <a:t>	</a:t>
          </a:r>
          <a:r>
            <a:rPr lang="en-IN" b="1" u="sng" dirty="0" smtClean="0">
              <a:solidFill>
                <a:schemeClr val="tx1"/>
              </a:solidFill>
              <a:cs typeface="Arial" charset="0"/>
            </a:rPr>
            <a:t>Board of Trustees.</a:t>
          </a:r>
        </a:p>
        <a:p>
          <a:pPr algn="l"/>
          <a:r>
            <a:rPr lang="en-IN" b="1" u="none" dirty="0" smtClean="0">
              <a:solidFill>
                <a:schemeClr val="tx1"/>
              </a:solidFill>
              <a:cs typeface="Arial" charset="0"/>
            </a:rPr>
            <a:t>	</a:t>
          </a:r>
          <a:r>
            <a:rPr lang="en-IN" b="1" u="sng" dirty="0" smtClean="0">
              <a:solidFill>
                <a:schemeClr val="tx1"/>
              </a:solidFill>
              <a:cs typeface="Arial" charset="0"/>
            </a:rPr>
            <a:t>Executive Committee</a:t>
          </a:r>
        </a:p>
        <a:p>
          <a:pPr algn="l"/>
          <a:r>
            <a:rPr lang="en-IN" b="1" u="sng" dirty="0" smtClean="0">
              <a:solidFill>
                <a:schemeClr val="tx1"/>
              </a:solidFill>
              <a:cs typeface="Arial" charset="0"/>
            </a:rPr>
            <a:t>Empanelment &amp; Disciplinary Committee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317C61B3-0547-4CFE-9F52-34157D86F16D}" type="parTrans" cxnId="{09446B21-018A-4D42-8E6A-CB8F21787255}">
      <dgm:prSet/>
      <dgm:spPr/>
      <dgm:t>
        <a:bodyPr/>
        <a:lstStyle/>
        <a:p>
          <a:endParaRPr lang="en-IN"/>
        </a:p>
      </dgm:t>
    </dgm:pt>
    <dgm:pt modelId="{634E3D52-1F04-4496-9364-E2241A958777}" type="sibTrans" cxnId="{09446B21-018A-4D42-8E6A-CB8F21787255}">
      <dgm:prSet/>
      <dgm:spPr/>
      <dgm:t>
        <a:bodyPr/>
        <a:lstStyle/>
        <a:p>
          <a:endParaRPr lang="en-IN"/>
        </a:p>
      </dgm:t>
    </dgm:pt>
    <dgm:pt modelId="{E9006775-35AA-413C-A903-B1B6C72B6298}" type="pres">
      <dgm:prSet presAssocID="{78F14B2A-484D-4A3B-876D-0474033754E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6AFA001-1E9D-4BF1-8E8A-FE21F862DE7B}" type="pres">
      <dgm:prSet presAssocID="{21A7DEA2-AD9D-4747-92BB-F7FE259F19E4}" presName="hierRoot1" presStyleCnt="0">
        <dgm:presLayoutVars>
          <dgm:hierBranch val="init"/>
        </dgm:presLayoutVars>
      </dgm:prSet>
      <dgm:spPr/>
    </dgm:pt>
    <dgm:pt modelId="{446F0618-48A8-4F79-B975-D48D54A28073}" type="pres">
      <dgm:prSet presAssocID="{21A7DEA2-AD9D-4747-92BB-F7FE259F19E4}" presName="rootComposite1" presStyleCnt="0"/>
      <dgm:spPr/>
    </dgm:pt>
    <dgm:pt modelId="{A10F4471-52B5-4DB7-9222-C854D1769916}" type="pres">
      <dgm:prSet presAssocID="{21A7DEA2-AD9D-4747-92BB-F7FE259F19E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84CA1A23-C2EF-4D8A-9BE2-360A6AFA9A30}" type="pres">
      <dgm:prSet presAssocID="{21A7DEA2-AD9D-4747-92BB-F7FE259F19E4}" presName="rootConnector1" presStyleLbl="node1" presStyleIdx="0" presStyleCnt="0"/>
      <dgm:spPr/>
      <dgm:t>
        <a:bodyPr/>
        <a:lstStyle/>
        <a:p>
          <a:endParaRPr lang="en-IN"/>
        </a:p>
      </dgm:t>
    </dgm:pt>
    <dgm:pt modelId="{35401FB0-244D-4C44-82AD-FCBB52474741}" type="pres">
      <dgm:prSet presAssocID="{21A7DEA2-AD9D-4747-92BB-F7FE259F19E4}" presName="hierChild2" presStyleCnt="0"/>
      <dgm:spPr/>
    </dgm:pt>
    <dgm:pt modelId="{F0B833B5-F404-44AC-9103-B316D9C0BC97}" type="pres">
      <dgm:prSet presAssocID="{6C13719F-3751-41D2-BA35-998FB7478819}" presName="Name64" presStyleLbl="parChTrans1D2" presStyleIdx="0" presStyleCnt="3"/>
      <dgm:spPr/>
      <dgm:t>
        <a:bodyPr/>
        <a:lstStyle/>
        <a:p>
          <a:endParaRPr lang="en-IN"/>
        </a:p>
      </dgm:t>
    </dgm:pt>
    <dgm:pt modelId="{3DEF2935-D20A-4E58-9B20-FC697871A5F0}" type="pres">
      <dgm:prSet presAssocID="{CE39E464-EB23-44B3-B8E7-AA0DC4755C22}" presName="hierRoot2" presStyleCnt="0">
        <dgm:presLayoutVars>
          <dgm:hierBranch val="init"/>
        </dgm:presLayoutVars>
      </dgm:prSet>
      <dgm:spPr/>
    </dgm:pt>
    <dgm:pt modelId="{92D4E575-56BC-474D-8E1A-B3F651BDDCFB}" type="pres">
      <dgm:prSet presAssocID="{CE39E464-EB23-44B3-B8E7-AA0DC4755C22}" presName="rootComposite" presStyleCnt="0"/>
      <dgm:spPr/>
    </dgm:pt>
    <dgm:pt modelId="{F5BEFE3D-17B6-4F3D-8EC3-9091E98D9551}" type="pres">
      <dgm:prSet presAssocID="{CE39E464-EB23-44B3-B8E7-AA0DC4755C2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A15683BA-D6BC-4934-B4DA-4B76878B3722}" type="pres">
      <dgm:prSet presAssocID="{CE39E464-EB23-44B3-B8E7-AA0DC4755C22}" presName="rootConnector" presStyleLbl="node2" presStyleIdx="0" presStyleCnt="3"/>
      <dgm:spPr/>
      <dgm:t>
        <a:bodyPr/>
        <a:lstStyle/>
        <a:p>
          <a:endParaRPr lang="en-IN"/>
        </a:p>
      </dgm:t>
    </dgm:pt>
    <dgm:pt modelId="{8A715E9A-AD62-4749-9A96-8A5C5628AA6B}" type="pres">
      <dgm:prSet presAssocID="{CE39E464-EB23-44B3-B8E7-AA0DC4755C22}" presName="hierChild4" presStyleCnt="0"/>
      <dgm:spPr/>
    </dgm:pt>
    <dgm:pt modelId="{BC617BAD-C737-43A5-B0DA-9267E59D8707}" type="pres">
      <dgm:prSet presAssocID="{CE39E464-EB23-44B3-B8E7-AA0DC4755C22}" presName="hierChild5" presStyleCnt="0"/>
      <dgm:spPr/>
    </dgm:pt>
    <dgm:pt modelId="{908064DF-EDC9-4DFC-B0A5-4F9E1919D6CF}" type="pres">
      <dgm:prSet presAssocID="{58334F13-EB37-41E2-A1A7-5543C64834F7}" presName="Name64" presStyleLbl="parChTrans1D2" presStyleIdx="1" presStyleCnt="3"/>
      <dgm:spPr/>
      <dgm:t>
        <a:bodyPr/>
        <a:lstStyle/>
        <a:p>
          <a:endParaRPr lang="en-IN"/>
        </a:p>
      </dgm:t>
    </dgm:pt>
    <dgm:pt modelId="{4DFD32C1-DF3C-4762-9245-DFB064A0450F}" type="pres">
      <dgm:prSet presAssocID="{B368E7C5-F7BF-46E0-931E-F4F058936C0D}" presName="hierRoot2" presStyleCnt="0">
        <dgm:presLayoutVars>
          <dgm:hierBranch val="init"/>
        </dgm:presLayoutVars>
      </dgm:prSet>
      <dgm:spPr/>
    </dgm:pt>
    <dgm:pt modelId="{AA003897-63C0-4113-B392-E8963CA78303}" type="pres">
      <dgm:prSet presAssocID="{B368E7C5-F7BF-46E0-931E-F4F058936C0D}" presName="rootComposite" presStyleCnt="0"/>
      <dgm:spPr/>
    </dgm:pt>
    <dgm:pt modelId="{3B4D4D54-76F1-4C20-A59B-4E357941F089}" type="pres">
      <dgm:prSet presAssocID="{B368E7C5-F7BF-46E0-931E-F4F058936C0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15CA32A-B1A3-46AA-9CA5-E8799BB7E12E}" type="pres">
      <dgm:prSet presAssocID="{B368E7C5-F7BF-46E0-931E-F4F058936C0D}" presName="rootConnector" presStyleLbl="node2" presStyleIdx="1" presStyleCnt="3"/>
      <dgm:spPr/>
      <dgm:t>
        <a:bodyPr/>
        <a:lstStyle/>
        <a:p>
          <a:endParaRPr lang="en-IN"/>
        </a:p>
      </dgm:t>
    </dgm:pt>
    <dgm:pt modelId="{E82E1419-F0C2-48B2-B619-8C9ADBF39902}" type="pres">
      <dgm:prSet presAssocID="{B368E7C5-F7BF-46E0-931E-F4F058936C0D}" presName="hierChild4" presStyleCnt="0"/>
      <dgm:spPr/>
    </dgm:pt>
    <dgm:pt modelId="{686C3B3C-8072-4DA6-8450-9919874468FF}" type="pres">
      <dgm:prSet presAssocID="{B368E7C5-F7BF-46E0-931E-F4F058936C0D}" presName="hierChild5" presStyleCnt="0"/>
      <dgm:spPr/>
    </dgm:pt>
    <dgm:pt modelId="{C22FC4FF-32D2-44AC-BEE6-2DC9FC6A70EF}" type="pres">
      <dgm:prSet presAssocID="{317C61B3-0547-4CFE-9F52-34157D86F16D}" presName="Name64" presStyleLbl="parChTrans1D2" presStyleIdx="2" presStyleCnt="3"/>
      <dgm:spPr/>
      <dgm:t>
        <a:bodyPr/>
        <a:lstStyle/>
        <a:p>
          <a:endParaRPr lang="en-IN"/>
        </a:p>
      </dgm:t>
    </dgm:pt>
    <dgm:pt modelId="{C9306EBA-E010-4C6F-A8D9-0521E5C1D12B}" type="pres">
      <dgm:prSet presAssocID="{D5BD0DA7-6130-4DC7-A161-4EF7446ECB37}" presName="hierRoot2" presStyleCnt="0">
        <dgm:presLayoutVars>
          <dgm:hierBranch val="init"/>
        </dgm:presLayoutVars>
      </dgm:prSet>
      <dgm:spPr/>
    </dgm:pt>
    <dgm:pt modelId="{2992ADF8-20D1-44F3-85BE-4ED6DA3EBB4D}" type="pres">
      <dgm:prSet presAssocID="{D5BD0DA7-6130-4DC7-A161-4EF7446ECB37}" presName="rootComposite" presStyleCnt="0"/>
      <dgm:spPr/>
    </dgm:pt>
    <dgm:pt modelId="{CD4A8ED5-700D-433D-AEF4-4256681D9236}" type="pres">
      <dgm:prSet presAssocID="{D5BD0DA7-6130-4DC7-A161-4EF7446ECB37}" presName="rootText" presStyleLbl="node2" presStyleIdx="2" presStyleCnt="3" custScaleX="103984" custScaleY="129364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B92BAC91-5A08-42A3-8C42-2518F1D08569}" type="pres">
      <dgm:prSet presAssocID="{D5BD0DA7-6130-4DC7-A161-4EF7446ECB37}" presName="rootConnector" presStyleLbl="node2" presStyleIdx="2" presStyleCnt="3"/>
      <dgm:spPr/>
      <dgm:t>
        <a:bodyPr/>
        <a:lstStyle/>
        <a:p>
          <a:endParaRPr lang="en-IN"/>
        </a:p>
      </dgm:t>
    </dgm:pt>
    <dgm:pt modelId="{56EE8182-6645-4E78-A8E8-B7DA3012D2CA}" type="pres">
      <dgm:prSet presAssocID="{D5BD0DA7-6130-4DC7-A161-4EF7446ECB37}" presName="hierChild4" presStyleCnt="0"/>
      <dgm:spPr/>
    </dgm:pt>
    <dgm:pt modelId="{C3587C98-7392-4581-A9BA-6FBDFFE4273E}" type="pres">
      <dgm:prSet presAssocID="{D5BD0DA7-6130-4DC7-A161-4EF7446ECB37}" presName="hierChild5" presStyleCnt="0"/>
      <dgm:spPr/>
    </dgm:pt>
    <dgm:pt modelId="{B2DBCDF8-9805-4826-8CB5-B0409CBCBE86}" type="pres">
      <dgm:prSet presAssocID="{21A7DEA2-AD9D-4747-92BB-F7FE259F19E4}" presName="hierChild3" presStyleCnt="0"/>
      <dgm:spPr/>
    </dgm:pt>
  </dgm:ptLst>
  <dgm:cxnLst>
    <dgm:cxn modelId="{417B4280-CE99-774B-97B2-6432C79528DE}" type="presOf" srcId="{D5BD0DA7-6130-4DC7-A161-4EF7446ECB37}" destId="{B92BAC91-5A08-42A3-8C42-2518F1D08569}" srcOrd="1" destOrd="0" presId="urn:microsoft.com/office/officeart/2009/3/layout/HorizontalOrganizationChart"/>
    <dgm:cxn modelId="{DAF61C78-5417-264D-BF15-417DCEE9A086}" type="presOf" srcId="{21A7DEA2-AD9D-4747-92BB-F7FE259F19E4}" destId="{84CA1A23-C2EF-4D8A-9BE2-360A6AFA9A30}" srcOrd="1" destOrd="0" presId="urn:microsoft.com/office/officeart/2009/3/layout/HorizontalOrganizationChart"/>
    <dgm:cxn modelId="{CC8048F8-3E44-6A48-BA66-F6C56841830E}" type="presOf" srcId="{6C13719F-3751-41D2-BA35-998FB7478819}" destId="{F0B833B5-F404-44AC-9103-B316D9C0BC97}" srcOrd="0" destOrd="0" presId="urn:microsoft.com/office/officeart/2009/3/layout/HorizontalOrganizationChart"/>
    <dgm:cxn modelId="{CD274D6D-CB9F-4E6C-B8EF-B71C8F7B8374}" srcId="{21A7DEA2-AD9D-4747-92BB-F7FE259F19E4}" destId="{CE39E464-EB23-44B3-B8E7-AA0DC4755C22}" srcOrd="0" destOrd="0" parTransId="{6C13719F-3751-41D2-BA35-998FB7478819}" sibTransId="{BDCD5E54-B4D2-476C-A93B-A5297A0ADDC8}"/>
    <dgm:cxn modelId="{21B5484E-53CA-5F40-A40E-349F1CF39F32}" type="presOf" srcId="{D5BD0DA7-6130-4DC7-A161-4EF7446ECB37}" destId="{CD4A8ED5-700D-433D-AEF4-4256681D9236}" srcOrd="0" destOrd="0" presId="urn:microsoft.com/office/officeart/2009/3/layout/HorizontalOrganizationChart"/>
    <dgm:cxn modelId="{E3529C8A-0194-5E4E-A55A-03381E46079B}" type="presOf" srcId="{CE39E464-EB23-44B3-B8E7-AA0DC4755C22}" destId="{A15683BA-D6BC-4934-B4DA-4B76878B3722}" srcOrd="1" destOrd="0" presId="urn:microsoft.com/office/officeart/2009/3/layout/HorizontalOrganizationChart"/>
    <dgm:cxn modelId="{E714DB99-C6C3-704F-9659-59CAC43AE733}" type="presOf" srcId="{B368E7C5-F7BF-46E0-931E-F4F058936C0D}" destId="{3B4D4D54-76F1-4C20-A59B-4E357941F089}" srcOrd="0" destOrd="0" presId="urn:microsoft.com/office/officeart/2009/3/layout/HorizontalOrganizationChart"/>
    <dgm:cxn modelId="{EB4917F1-087A-704F-9303-C1A58A486214}" type="presOf" srcId="{78F14B2A-484D-4A3B-876D-0474033754E5}" destId="{E9006775-35AA-413C-A903-B1B6C72B6298}" srcOrd="0" destOrd="0" presId="urn:microsoft.com/office/officeart/2009/3/layout/HorizontalOrganizationChart"/>
    <dgm:cxn modelId="{5590FE4D-AAED-0D4A-BF63-9266141BA752}" type="presOf" srcId="{317C61B3-0547-4CFE-9F52-34157D86F16D}" destId="{C22FC4FF-32D2-44AC-BEE6-2DC9FC6A70EF}" srcOrd="0" destOrd="0" presId="urn:microsoft.com/office/officeart/2009/3/layout/HorizontalOrganizationChart"/>
    <dgm:cxn modelId="{98F303E4-7523-2848-B215-23B726ED3903}" type="presOf" srcId="{21A7DEA2-AD9D-4747-92BB-F7FE259F19E4}" destId="{A10F4471-52B5-4DB7-9222-C854D1769916}" srcOrd="0" destOrd="0" presId="urn:microsoft.com/office/officeart/2009/3/layout/HorizontalOrganizationChart"/>
    <dgm:cxn modelId="{09446B21-018A-4D42-8E6A-CB8F21787255}" srcId="{21A7DEA2-AD9D-4747-92BB-F7FE259F19E4}" destId="{D5BD0DA7-6130-4DC7-A161-4EF7446ECB37}" srcOrd="2" destOrd="0" parTransId="{317C61B3-0547-4CFE-9F52-34157D86F16D}" sibTransId="{634E3D52-1F04-4496-9364-E2241A958777}"/>
    <dgm:cxn modelId="{12AF3DFC-3402-FA4E-802B-D29BF601C0C8}" type="presOf" srcId="{B368E7C5-F7BF-46E0-931E-F4F058936C0D}" destId="{D15CA32A-B1A3-46AA-9CA5-E8799BB7E12E}" srcOrd="1" destOrd="0" presId="urn:microsoft.com/office/officeart/2009/3/layout/HorizontalOrganizationChart"/>
    <dgm:cxn modelId="{AC99D6DB-E943-A74F-8C6E-66BF37A49388}" type="presOf" srcId="{58334F13-EB37-41E2-A1A7-5543C64834F7}" destId="{908064DF-EDC9-4DFC-B0A5-4F9E1919D6CF}" srcOrd="0" destOrd="0" presId="urn:microsoft.com/office/officeart/2009/3/layout/HorizontalOrganizationChart"/>
    <dgm:cxn modelId="{E1747F12-2BAA-4857-8301-D6FE5DA5DF7A}" srcId="{21A7DEA2-AD9D-4747-92BB-F7FE259F19E4}" destId="{B368E7C5-F7BF-46E0-931E-F4F058936C0D}" srcOrd="1" destOrd="0" parTransId="{58334F13-EB37-41E2-A1A7-5543C64834F7}" sibTransId="{DAD2E230-82D4-452C-83A6-CD9C64F2EB78}"/>
    <dgm:cxn modelId="{10F3A077-2628-437B-A788-E0F1805FEEEC}" srcId="{78F14B2A-484D-4A3B-876D-0474033754E5}" destId="{21A7DEA2-AD9D-4747-92BB-F7FE259F19E4}" srcOrd="0" destOrd="0" parTransId="{4D30A64E-ABF5-4E16-B6B0-91D97329BC0D}" sibTransId="{29420147-9B65-4F5A-A816-D14C9B53CFBE}"/>
    <dgm:cxn modelId="{CDAE16CA-7F8D-784D-9E3F-C7A6038C05A1}" type="presOf" srcId="{CE39E464-EB23-44B3-B8E7-AA0DC4755C22}" destId="{F5BEFE3D-17B6-4F3D-8EC3-9091E98D9551}" srcOrd="0" destOrd="0" presId="urn:microsoft.com/office/officeart/2009/3/layout/HorizontalOrganizationChart"/>
    <dgm:cxn modelId="{DF7FA8D7-C3B7-2742-B09A-26880CCFB901}" type="presParOf" srcId="{E9006775-35AA-413C-A903-B1B6C72B6298}" destId="{86AFA001-1E9D-4BF1-8E8A-FE21F862DE7B}" srcOrd="0" destOrd="0" presId="urn:microsoft.com/office/officeart/2009/3/layout/HorizontalOrganizationChart"/>
    <dgm:cxn modelId="{0946150F-2E38-DE4A-8114-3ACC9723E3DC}" type="presParOf" srcId="{86AFA001-1E9D-4BF1-8E8A-FE21F862DE7B}" destId="{446F0618-48A8-4F79-B975-D48D54A28073}" srcOrd="0" destOrd="0" presId="urn:microsoft.com/office/officeart/2009/3/layout/HorizontalOrganizationChart"/>
    <dgm:cxn modelId="{DC201331-0D29-5044-8C82-930D3127056E}" type="presParOf" srcId="{446F0618-48A8-4F79-B975-D48D54A28073}" destId="{A10F4471-52B5-4DB7-9222-C854D1769916}" srcOrd="0" destOrd="0" presId="urn:microsoft.com/office/officeart/2009/3/layout/HorizontalOrganizationChart"/>
    <dgm:cxn modelId="{E8B4E702-B9BF-5347-9E93-D7D13FB3018D}" type="presParOf" srcId="{446F0618-48A8-4F79-B975-D48D54A28073}" destId="{84CA1A23-C2EF-4D8A-9BE2-360A6AFA9A30}" srcOrd="1" destOrd="0" presId="urn:microsoft.com/office/officeart/2009/3/layout/HorizontalOrganizationChart"/>
    <dgm:cxn modelId="{1EBC648B-3D72-8C47-B825-F4BF748C3476}" type="presParOf" srcId="{86AFA001-1E9D-4BF1-8E8A-FE21F862DE7B}" destId="{35401FB0-244D-4C44-82AD-FCBB52474741}" srcOrd="1" destOrd="0" presId="urn:microsoft.com/office/officeart/2009/3/layout/HorizontalOrganizationChart"/>
    <dgm:cxn modelId="{CF9FC2C3-9801-0642-BCF6-3ED673B69C37}" type="presParOf" srcId="{35401FB0-244D-4C44-82AD-FCBB52474741}" destId="{F0B833B5-F404-44AC-9103-B316D9C0BC97}" srcOrd="0" destOrd="0" presId="urn:microsoft.com/office/officeart/2009/3/layout/HorizontalOrganizationChart"/>
    <dgm:cxn modelId="{E46B893C-DF49-6F4A-98CB-7213405936A7}" type="presParOf" srcId="{35401FB0-244D-4C44-82AD-FCBB52474741}" destId="{3DEF2935-D20A-4E58-9B20-FC697871A5F0}" srcOrd="1" destOrd="0" presId="urn:microsoft.com/office/officeart/2009/3/layout/HorizontalOrganizationChart"/>
    <dgm:cxn modelId="{340DF83F-6539-744F-A36C-B5F4F988AA6F}" type="presParOf" srcId="{3DEF2935-D20A-4E58-9B20-FC697871A5F0}" destId="{92D4E575-56BC-474D-8E1A-B3F651BDDCFB}" srcOrd="0" destOrd="0" presId="urn:microsoft.com/office/officeart/2009/3/layout/HorizontalOrganizationChart"/>
    <dgm:cxn modelId="{19048B4A-85FB-2F4A-A5DC-7920802BDEE4}" type="presParOf" srcId="{92D4E575-56BC-474D-8E1A-B3F651BDDCFB}" destId="{F5BEFE3D-17B6-4F3D-8EC3-9091E98D9551}" srcOrd="0" destOrd="0" presId="urn:microsoft.com/office/officeart/2009/3/layout/HorizontalOrganizationChart"/>
    <dgm:cxn modelId="{9C4AC165-A5A2-1441-9D46-69A6FF944200}" type="presParOf" srcId="{92D4E575-56BC-474D-8E1A-B3F651BDDCFB}" destId="{A15683BA-D6BC-4934-B4DA-4B76878B3722}" srcOrd="1" destOrd="0" presId="urn:microsoft.com/office/officeart/2009/3/layout/HorizontalOrganizationChart"/>
    <dgm:cxn modelId="{9FE84CD2-3908-D540-8E62-7ED020C29827}" type="presParOf" srcId="{3DEF2935-D20A-4E58-9B20-FC697871A5F0}" destId="{8A715E9A-AD62-4749-9A96-8A5C5628AA6B}" srcOrd="1" destOrd="0" presId="urn:microsoft.com/office/officeart/2009/3/layout/HorizontalOrganizationChart"/>
    <dgm:cxn modelId="{85BCF195-CF5D-0A41-8A19-495513C1F429}" type="presParOf" srcId="{3DEF2935-D20A-4E58-9B20-FC697871A5F0}" destId="{BC617BAD-C737-43A5-B0DA-9267E59D8707}" srcOrd="2" destOrd="0" presId="urn:microsoft.com/office/officeart/2009/3/layout/HorizontalOrganizationChart"/>
    <dgm:cxn modelId="{2C96CDCC-34AA-1044-A9BE-B8CD32787426}" type="presParOf" srcId="{35401FB0-244D-4C44-82AD-FCBB52474741}" destId="{908064DF-EDC9-4DFC-B0A5-4F9E1919D6CF}" srcOrd="2" destOrd="0" presId="urn:microsoft.com/office/officeart/2009/3/layout/HorizontalOrganizationChart"/>
    <dgm:cxn modelId="{CDB1F67F-8F51-7740-939F-54349C5372CA}" type="presParOf" srcId="{35401FB0-244D-4C44-82AD-FCBB52474741}" destId="{4DFD32C1-DF3C-4762-9245-DFB064A0450F}" srcOrd="3" destOrd="0" presId="urn:microsoft.com/office/officeart/2009/3/layout/HorizontalOrganizationChart"/>
    <dgm:cxn modelId="{7FEF1F6C-383D-7E42-B343-6C2293D17BEE}" type="presParOf" srcId="{4DFD32C1-DF3C-4762-9245-DFB064A0450F}" destId="{AA003897-63C0-4113-B392-E8963CA78303}" srcOrd="0" destOrd="0" presId="urn:microsoft.com/office/officeart/2009/3/layout/HorizontalOrganizationChart"/>
    <dgm:cxn modelId="{54CDD951-2C91-2641-B8F0-E4FC354CE774}" type="presParOf" srcId="{AA003897-63C0-4113-B392-E8963CA78303}" destId="{3B4D4D54-76F1-4C20-A59B-4E357941F089}" srcOrd="0" destOrd="0" presId="urn:microsoft.com/office/officeart/2009/3/layout/HorizontalOrganizationChart"/>
    <dgm:cxn modelId="{E783262C-15D1-0146-BEAB-501C8F54BD79}" type="presParOf" srcId="{AA003897-63C0-4113-B392-E8963CA78303}" destId="{D15CA32A-B1A3-46AA-9CA5-E8799BB7E12E}" srcOrd="1" destOrd="0" presId="urn:microsoft.com/office/officeart/2009/3/layout/HorizontalOrganizationChart"/>
    <dgm:cxn modelId="{62D5ABD1-6A8F-6940-802B-C5426A9289FB}" type="presParOf" srcId="{4DFD32C1-DF3C-4762-9245-DFB064A0450F}" destId="{E82E1419-F0C2-48B2-B619-8C9ADBF39902}" srcOrd="1" destOrd="0" presId="urn:microsoft.com/office/officeart/2009/3/layout/HorizontalOrganizationChart"/>
    <dgm:cxn modelId="{FB43CF74-21CE-CD47-80C4-BBAB049556C8}" type="presParOf" srcId="{4DFD32C1-DF3C-4762-9245-DFB064A0450F}" destId="{686C3B3C-8072-4DA6-8450-9919874468FF}" srcOrd="2" destOrd="0" presId="urn:microsoft.com/office/officeart/2009/3/layout/HorizontalOrganizationChart"/>
    <dgm:cxn modelId="{22471D7C-FD44-DE4C-BEDC-1A30B474AE46}" type="presParOf" srcId="{35401FB0-244D-4C44-82AD-FCBB52474741}" destId="{C22FC4FF-32D2-44AC-BEE6-2DC9FC6A70EF}" srcOrd="4" destOrd="0" presId="urn:microsoft.com/office/officeart/2009/3/layout/HorizontalOrganizationChart"/>
    <dgm:cxn modelId="{C2BADABD-BD54-744C-A2DE-399D36577626}" type="presParOf" srcId="{35401FB0-244D-4C44-82AD-FCBB52474741}" destId="{C9306EBA-E010-4C6F-A8D9-0521E5C1D12B}" srcOrd="5" destOrd="0" presId="urn:microsoft.com/office/officeart/2009/3/layout/HorizontalOrganizationChart"/>
    <dgm:cxn modelId="{9FE14FA7-2696-5E4E-9108-011E1542F22B}" type="presParOf" srcId="{C9306EBA-E010-4C6F-A8D9-0521E5C1D12B}" destId="{2992ADF8-20D1-44F3-85BE-4ED6DA3EBB4D}" srcOrd="0" destOrd="0" presId="urn:microsoft.com/office/officeart/2009/3/layout/HorizontalOrganizationChart"/>
    <dgm:cxn modelId="{909AB726-2441-374F-A93B-5400B886F465}" type="presParOf" srcId="{2992ADF8-20D1-44F3-85BE-4ED6DA3EBB4D}" destId="{CD4A8ED5-700D-433D-AEF4-4256681D9236}" srcOrd="0" destOrd="0" presId="urn:microsoft.com/office/officeart/2009/3/layout/HorizontalOrganizationChart"/>
    <dgm:cxn modelId="{B750CE9F-D9AA-4145-A72D-10F9B9D9FDFF}" type="presParOf" srcId="{2992ADF8-20D1-44F3-85BE-4ED6DA3EBB4D}" destId="{B92BAC91-5A08-42A3-8C42-2518F1D08569}" srcOrd="1" destOrd="0" presId="urn:microsoft.com/office/officeart/2009/3/layout/HorizontalOrganizationChart"/>
    <dgm:cxn modelId="{139004AC-0609-F14D-B406-A98050F7B6DA}" type="presParOf" srcId="{C9306EBA-E010-4C6F-A8D9-0521E5C1D12B}" destId="{56EE8182-6645-4E78-A8E8-B7DA3012D2CA}" srcOrd="1" destOrd="0" presId="urn:microsoft.com/office/officeart/2009/3/layout/HorizontalOrganizationChart"/>
    <dgm:cxn modelId="{755C07AB-3C5D-1E4F-84A5-90F74DD82891}" type="presParOf" srcId="{C9306EBA-E010-4C6F-A8D9-0521E5C1D12B}" destId="{C3587C98-7392-4581-A9BA-6FBDFFE4273E}" srcOrd="2" destOrd="0" presId="urn:microsoft.com/office/officeart/2009/3/layout/HorizontalOrganizationChart"/>
    <dgm:cxn modelId="{94A2BE07-1033-7141-B6AF-04177EAA8B24}" type="presParOf" srcId="{86AFA001-1E9D-4BF1-8E8A-FE21F862DE7B}" destId="{B2DBCDF8-9805-4826-8CB5-B0409CBCBE8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C84EA-CDD3-4C2B-84FF-495D57ECE011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AA3D9D30-D844-4B25-951B-BFE03C22BA9F}">
      <dgm:prSet custT="1"/>
      <dgm:spPr/>
      <dgm:t>
        <a:bodyPr/>
        <a:lstStyle/>
        <a:p>
          <a:pPr rtl="0"/>
          <a:r>
            <a:rPr lang="en-US" sz="2000" b="1" dirty="0" smtClean="0"/>
            <a:t>Assurance to VAS Beneficiaries:</a:t>
          </a:r>
          <a:r>
            <a:rPr lang="en-US" sz="2000" dirty="0" smtClean="0"/>
            <a:t> </a:t>
          </a:r>
          <a:r>
            <a:rPr lang="en-US" sz="2000" dirty="0" err="1" smtClean="0"/>
            <a:t>Rs</a:t>
          </a:r>
          <a:r>
            <a:rPr lang="en-US" sz="2000" dirty="0" smtClean="0"/>
            <a:t> </a:t>
          </a:r>
          <a:r>
            <a:rPr lang="en-US" sz="2000" b="1" dirty="0" smtClean="0"/>
            <a:t>1,50,000/- </a:t>
          </a:r>
          <a:r>
            <a:rPr lang="en-US" sz="2000" dirty="0" smtClean="0"/>
            <a:t>on family floater basis + </a:t>
          </a:r>
          <a:r>
            <a:rPr lang="en-US" sz="2000" b="1" dirty="0" smtClean="0"/>
            <a:t>Rs.50,000/- </a:t>
          </a:r>
          <a:r>
            <a:rPr lang="en-US" sz="2000" dirty="0" smtClean="0"/>
            <a:t>as buffer on case to case basis</a:t>
          </a:r>
          <a:endParaRPr lang="en-IN" sz="2000" dirty="0"/>
        </a:p>
      </dgm:t>
    </dgm:pt>
    <dgm:pt modelId="{8153CEF2-060A-47D9-A00A-92E10541D061}" type="parTrans" cxnId="{6EF32066-23B4-4B68-914A-825EDE44C3E3}">
      <dgm:prSet/>
      <dgm:spPr/>
      <dgm:t>
        <a:bodyPr/>
        <a:lstStyle/>
        <a:p>
          <a:endParaRPr lang="en-IN"/>
        </a:p>
      </dgm:t>
    </dgm:pt>
    <dgm:pt modelId="{61E6EE37-81DF-4C36-A26D-809BD554D32D}" type="sibTrans" cxnId="{6EF32066-23B4-4B68-914A-825EDE44C3E3}">
      <dgm:prSet/>
      <dgm:spPr/>
      <dgm:t>
        <a:bodyPr/>
        <a:lstStyle/>
        <a:p>
          <a:endParaRPr lang="en-IN"/>
        </a:p>
      </dgm:t>
    </dgm:pt>
    <dgm:pt modelId="{5C64B727-15A4-4F70-9C34-F1D618426FDD}">
      <dgm:prSet custT="1"/>
      <dgm:spPr/>
      <dgm:t>
        <a:bodyPr/>
        <a:lstStyle/>
        <a:p>
          <a:pPr rtl="0"/>
          <a:r>
            <a:rPr lang="en-US" sz="2000" b="1" dirty="0" smtClean="0"/>
            <a:t>Benefit Package </a:t>
          </a:r>
          <a:r>
            <a:rPr lang="en-US" sz="2000" dirty="0" smtClean="0"/>
            <a:t>list and rates are fixed: </a:t>
          </a:r>
          <a:r>
            <a:rPr lang="en-US" sz="2000" b="1" dirty="0" smtClean="0"/>
            <a:t>449 procedures </a:t>
          </a:r>
          <a:r>
            <a:rPr lang="en-US" sz="2000" dirty="0" smtClean="0"/>
            <a:t>covered along with </a:t>
          </a:r>
          <a:r>
            <a:rPr lang="en-US" sz="2000" b="1" dirty="0" smtClean="0"/>
            <a:t>60 Follow-up Packages</a:t>
          </a:r>
          <a:endParaRPr lang="en-IN" sz="2000" b="1" dirty="0"/>
        </a:p>
      </dgm:t>
    </dgm:pt>
    <dgm:pt modelId="{F7262CD0-9BED-47A2-91D9-06C4A5FBBE43}" type="parTrans" cxnId="{49DF9562-50F3-493F-B626-5BAEAF955396}">
      <dgm:prSet/>
      <dgm:spPr/>
      <dgm:t>
        <a:bodyPr/>
        <a:lstStyle/>
        <a:p>
          <a:endParaRPr lang="en-IN"/>
        </a:p>
      </dgm:t>
    </dgm:pt>
    <dgm:pt modelId="{5803122E-11F8-476F-8F9D-D20EC063E6D9}" type="sibTrans" cxnId="{49DF9562-50F3-493F-B626-5BAEAF955396}">
      <dgm:prSet/>
      <dgm:spPr/>
      <dgm:t>
        <a:bodyPr/>
        <a:lstStyle/>
        <a:p>
          <a:endParaRPr lang="en-IN"/>
        </a:p>
      </dgm:t>
    </dgm:pt>
    <dgm:pt modelId="{F6350BF1-6122-4EF0-AD1E-7652C0519872}">
      <dgm:prSet custT="1"/>
      <dgm:spPr/>
      <dgm:t>
        <a:bodyPr/>
        <a:lstStyle/>
        <a:p>
          <a:pPr rtl="0"/>
          <a:r>
            <a:rPr lang="en-US" sz="2000" dirty="0" smtClean="0"/>
            <a:t>The transaction is truly </a:t>
          </a:r>
          <a:r>
            <a:rPr lang="en-US" sz="2000" b="1" dirty="0" smtClean="0"/>
            <a:t>cashless</a:t>
          </a:r>
          <a:endParaRPr lang="en-IN" sz="2000" dirty="0"/>
        </a:p>
      </dgm:t>
    </dgm:pt>
    <dgm:pt modelId="{C868DACE-4E61-4FDF-942A-FCCD0628EFEA}" type="parTrans" cxnId="{2955B55F-D89B-4355-86E1-FCFA5CFED37D}">
      <dgm:prSet/>
      <dgm:spPr/>
      <dgm:t>
        <a:bodyPr/>
        <a:lstStyle/>
        <a:p>
          <a:endParaRPr lang="en-IN"/>
        </a:p>
      </dgm:t>
    </dgm:pt>
    <dgm:pt modelId="{BC7F785C-84D9-4983-A556-8A19EC443D39}" type="sibTrans" cxnId="{2955B55F-D89B-4355-86E1-FCFA5CFED37D}">
      <dgm:prSet/>
      <dgm:spPr/>
      <dgm:t>
        <a:bodyPr/>
        <a:lstStyle/>
        <a:p>
          <a:endParaRPr lang="en-IN"/>
        </a:p>
      </dgm:t>
    </dgm:pt>
    <dgm:pt modelId="{93908B5C-802D-4F6C-8517-92213C90670F}" type="pres">
      <dgm:prSet presAssocID="{6F9C84EA-CDD3-4C2B-84FF-495D57ECE01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83D8FC15-B4AE-47B0-95BD-D4306B99452D}" type="pres">
      <dgm:prSet presAssocID="{AA3D9D30-D844-4B25-951B-BFE03C22BA9F}" presName="composite" presStyleCnt="0"/>
      <dgm:spPr/>
      <dgm:t>
        <a:bodyPr/>
        <a:lstStyle/>
        <a:p>
          <a:endParaRPr lang="en-IN"/>
        </a:p>
      </dgm:t>
    </dgm:pt>
    <dgm:pt modelId="{AF76B278-5B41-4D28-9C94-EA1C06F33CD9}" type="pres">
      <dgm:prSet presAssocID="{AA3D9D30-D844-4B25-951B-BFE03C22BA9F}" presName="LShape" presStyleLbl="alignNode1" presStyleIdx="0" presStyleCnt="5" custLinFactNeighborX="5720" custLinFactNeighborY="-55719"/>
      <dgm:spPr/>
      <dgm:t>
        <a:bodyPr/>
        <a:lstStyle/>
        <a:p>
          <a:endParaRPr lang="en-IN"/>
        </a:p>
      </dgm:t>
    </dgm:pt>
    <dgm:pt modelId="{ED1D98C1-8BC9-4EBC-A246-B11846594BAB}" type="pres">
      <dgm:prSet presAssocID="{AA3D9D30-D844-4B25-951B-BFE03C22BA9F}" presName="ParentText" presStyleLbl="revTx" presStyleIdx="0" presStyleCnt="3" custLinFactNeighborX="4969" custLinFactNeighborY="-402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E36BC3C-C489-4D36-BD44-34803E831655}" type="pres">
      <dgm:prSet presAssocID="{AA3D9D30-D844-4B25-951B-BFE03C22BA9F}" presName="Triangle" presStyleLbl="alignNode1" presStyleIdx="1" presStyleCnt="5" custLinFactY="-72213" custLinFactNeighborX="21272" custLinFactNeighborY="-100000"/>
      <dgm:spPr/>
      <dgm:t>
        <a:bodyPr/>
        <a:lstStyle/>
        <a:p>
          <a:endParaRPr lang="en-IN"/>
        </a:p>
      </dgm:t>
    </dgm:pt>
    <dgm:pt modelId="{4E9949D4-B693-4A0A-BB6B-B2B6671BEBA3}" type="pres">
      <dgm:prSet presAssocID="{61E6EE37-81DF-4C36-A26D-809BD554D32D}" presName="sibTrans" presStyleCnt="0"/>
      <dgm:spPr/>
      <dgm:t>
        <a:bodyPr/>
        <a:lstStyle/>
        <a:p>
          <a:endParaRPr lang="en-IN"/>
        </a:p>
      </dgm:t>
    </dgm:pt>
    <dgm:pt modelId="{B056866B-5C19-40D1-AE9E-7804A1EAB712}" type="pres">
      <dgm:prSet presAssocID="{61E6EE37-81DF-4C36-A26D-809BD554D32D}" presName="space" presStyleCnt="0"/>
      <dgm:spPr/>
      <dgm:t>
        <a:bodyPr/>
        <a:lstStyle/>
        <a:p>
          <a:endParaRPr lang="en-IN"/>
        </a:p>
      </dgm:t>
    </dgm:pt>
    <dgm:pt modelId="{5345CAF7-E2B3-474F-9A4D-F7B79F4ACAEA}" type="pres">
      <dgm:prSet presAssocID="{5C64B727-15A4-4F70-9C34-F1D618426FDD}" presName="composite" presStyleCnt="0"/>
      <dgm:spPr/>
      <dgm:t>
        <a:bodyPr/>
        <a:lstStyle/>
        <a:p>
          <a:endParaRPr lang="en-IN"/>
        </a:p>
      </dgm:t>
    </dgm:pt>
    <dgm:pt modelId="{A2D88DAC-354C-4CE0-AC98-926345B8B1AE}" type="pres">
      <dgm:prSet presAssocID="{5C64B727-15A4-4F70-9C34-F1D618426FDD}" presName="LShape" presStyleLbl="alignNode1" presStyleIdx="2" presStyleCnt="5" custLinFactNeighborX="2327" custLinFactNeighborY="-48754"/>
      <dgm:spPr/>
      <dgm:t>
        <a:bodyPr/>
        <a:lstStyle/>
        <a:p>
          <a:endParaRPr lang="en-IN"/>
        </a:p>
      </dgm:t>
    </dgm:pt>
    <dgm:pt modelId="{4CDD05CB-1ABE-481A-B006-E72710360F6D}" type="pres">
      <dgm:prSet presAssocID="{5C64B727-15A4-4F70-9C34-F1D618426FDD}" presName="ParentText" presStyleLbl="revTx" presStyleIdx="1" presStyleCnt="3" custLinFactNeighborX="4418" custLinFactNeighborY="-34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A9D1990-5BE6-4340-A8D8-F4849B414700}" type="pres">
      <dgm:prSet presAssocID="{5C64B727-15A4-4F70-9C34-F1D618426FDD}" presName="Triangle" presStyleLbl="alignNode1" presStyleIdx="3" presStyleCnt="5" custLinFactY="-47640" custLinFactNeighborX="18350" custLinFactNeighborY="-100000"/>
      <dgm:spPr/>
      <dgm:t>
        <a:bodyPr/>
        <a:lstStyle/>
        <a:p>
          <a:endParaRPr lang="en-IN"/>
        </a:p>
      </dgm:t>
    </dgm:pt>
    <dgm:pt modelId="{321EF4F9-F8CE-48B7-BFDA-A25B638BB503}" type="pres">
      <dgm:prSet presAssocID="{5803122E-11F8-476F-8F9D-D20EC063E6D9}" presName="sibTrans" presStyleCnt="0"/>
      <dgm:spPr/>
      <dgm:t>
        <a:bodyPr/>
        <a:lstStyle/>
        <a:p>
          <a:endParaRPr lang="en-IN"/>
        </a:p>
      </dgm:t>
    </dgm:pt>
    <dgm:pt modelId="{4561481D-B72A-438F-AB31-774249FF6259}" type="pres">
      <dgm:prSet presAssocID="{5803122E-11F8-476F-8F9D-D20EC063E6D9}" presName="space" presStyleCnt="0"/>
      <dgm:spPr/>
      <dgm:t>
        <a:bodyPr/>
        <a:lstStyle/>
        <a:p>
          <a:endParaRPr lang="en-IN"/>
        </a:p>
      </dgm:t>
    </dgm:pt>
    <dgm:pt modelId="{1CF24F58-71B2-43BE-93CB-844E4C2A04FD}" type="pres">
      <dgm:prSet presAssocID="{F6350BF1-6122-4EF0-AD1E-7652C0519872}" presName="composite" presStyleCnt="0"/>
      <dgm:spPr/>
      <dgm:t>
        <a:bodyPr/>
        <a:lstStyle/>
        <a:p>
          <a:endParaRPr lang="en-IN"/>
        </a:p>
      </dgm:t>
    </dgm:pt>
    <dgm:pt modelId="{F64D08B0-3771-4E5F-9B29-BAD23679D149}" type="pres">
      <dgm:prSet presAssocID="{F6350BF1-6122-4EF0-AD1E-7652C0519872}" presName="LShape" presStyleLbl="alignNode1" presStyleIdx="4" presStyleCnt="5" custLinFactNeighborX="1013" custLinFactNeighborY="-41031"/>
      <dgm:spPr/>
      <dgm:t>
        <a:bodyPr/>
        <a:lstStyle/>
        <a:p>
          <a:endParaRPr lang="en-IN"/>
        </a:p>
      </dgm:t>
    </dgm:pt>
    <dgm:pt modelId="{3461A30B-7089-45BE-9215-1A686FEA07ED}" type="pres">
      <dgm:prSet presAssocID="{F6350BF1-6122-4EF0-AD1E-7652C0519872}" presName="ParentText" presStyleLbl="revTx" presStyleIdx="2" presStyleCnt="3" custLinFactNeighborX="-145" custLinFactNeighborY="-289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EF32066-23B4-4B68-914A-825EDE44C3E3}" srcId="{6F9C84EA-CDD3-4C2B-84FF-495D57ECE011}" destId="{AA3D9D30-D844-4B25-951B-BFE03C22BA9F}" srcOrd="0" destOrd="0" parTransId="{8153CEF2-060A-47D9-A00A-92E10541D061}" sibTransId="{61E6EE37-81DF-4C36-A26D-809BD554D32D}"/>
    <dgm:cxn modelId="{2955B55F-D89B-4355-86E1-FCFA5CFED37D}" srcId="{6F9C84EA-CDD3-4C2B-84FF-495D57ECE011}" destId="{F6350BF1-6122-4EF0-AD1E-7652C0519872}" srcOrd="2" destOrd="0" parTransId="{C868DACE-4E61-4FDF-942A-FCCD0628EFEA}" sibTransId="{BC7F785C-84D9-4983-A556-8A19EC443D39}"/>
    <dgm:cxn modelId="{E616BC6E-3D07-614B-A36D-8266E417C96F}" type="presOf" srcId="{AA3D9D30-D844-4B25-951B-BFE03C22BA9F}" destId="{ED1D98C1-8BC9-4EBC-A246-B11846594BAB}" srcOrd="0" destOrd="0" presId="urn:microsoft.com/office/officeart/2009/3/layout/StepUpProcess"/>
    <dgm:cxn modelId="{D748A3D9-272C-F645-8120-D1DACC9540C7}" type="presOf" srcId="{6F9C84EA-CDD3-4C2B-84FF-495D57ECE011}" destId="{93908B5C-802D-4F6C-8517-92213C90670F}" srcOrd="0" destOrd="0" presId="urn:microsoft.com/office/officeart/2009/3/layout/StepUpProcess"/>
    <dgm:cxn modelId="{C5526556-891E-014F-AA20-3DC8129B6958}" type="presOf" srcId="{5C64B727-15A4-4F70-9C34-F1D618426FDD}" destId="{4CDD05CB-1ABE-481A-B006-E72710360F6D}" srcOrd="0" destOrd="0" presId="urn:microsoft.com/office/officeart/2009/3/layout/StepUpProcess"/>
    <dgm:cxn modelId="{49DF9562-50F3-493F-B626-5BAEAF955396}" srcId="{6F9C84EA-CDD3-4C2B-84FF-495D57ECE011}" destId="{5C64B727-15A4-4F70-9C34-F1D618426FDD}" srcOrd="1" destOrd="0" parTransId="{F7262CD0-9BED-47A2-91D9-06C4A5FBBE43}" sibTransId="{5803122E-11F8-476F-8F9D-D20EC063E6D9}"/>
    <dgm:cxn modelId="{A32357F6-22ED-6241-AF00-B5AF975F329E}" type="presOf" srcId="{F6350BF1-6122-4EF0-AD1E-7652C0519872}" destId="{3461A30B-7089-45BE-9215-1A686FEA07ED}" srcOrd="0" destOrd="0" presId="urn:microsoft.com/office/officeart/2009/3/layout/StepUpProcess"/>
    <dgm:cxn modelId="{EAA1217B-9ACE-884A-88D2-D28C49CCF6EE}" type="presParOf" srcId="{93908B5C-802D-4F6C-8517-92213C90670F}" destId="{83D8FC15-B4AE-47B0-95BD-D4306B99452D}" srcOrd="0" destOrd="0" presId="urn:microsoft.com/office/officeart/2009/3/layout/StepUpProcess"/>
    <dgm:cxn modelId="{A2C1CF8B-1A40-374F-9407-1E2EB4D87349}" type="presParOf" srcId="{83D8FC15-B4AE-47B0-95BD-D4306B99452D}" destId="{AF76B278-5B41-4D28-9C94-EA1C06F33CD9}" srcOrd="0" destOrd="0" presId="urn:microsoft.com/office/officeart/2009/3/layout/StepUpProcess"/>
    <dgm:cxn modelId="{87C8E2A8-6E91-8F42-B4D3-A716F7F03AD3}" type="presParOf" srcId="{83D8FC15-B4AE-47B0-95BD-D4306B99452D}" destId="{ED1D98C1-8BC9-4EBC-A246-B11846594BAB}" srcOrd="1" destOrd="0" presId="urn:microsoft.com/office/officeart/2009/3/layout/StepUpProcess"/>
    <dgm:cxn modelId="{FD3471DC-3F93-C64C-AB95-4995EA099635}" type="presParOf" srcId="{83D8FC15-B4AE-47B0-95BD-D4306B99452D}" destId="{1E36BC3C-C489-4D36-BD44-34803E831655}" srcOrd="2" destOrd="0" presId="urn:microsoft.com/office/officeart/2009/3/layout/StepUpProcess"/>
    <dgm:cxn modelId="{1254746B-097B-1048-9647-B76821C17BAC}" type="presParOf" srcId="{93908B5C-802D-4F6C-8517-92213C90670F}" destId="{4E9949D4-B693-4A0A-BB6B-B2B6671BEBA3}" srcOrd="1" destOrd="0" presId="urn:microsoft.com/office/officeart/2009/3/layout/StepUpProcess"/>
    <dgm:cxn modelId="{EF5D5A0A-272D-E942-AC49-96627DA45C45}" type="presParOf" srcId="{4E9949D4-B693-4A0A-BB6B-B2B6671BEBA3}" destId="{B056866B-5C19-40D1-AE9E-7804A1EAB712}" srcOrd="0" destOrd="0" presId="urn:microsoft.com/office/officeart/2009/3/layout/StepUpProcess"/>
    <dgm:cxn modelId="{C3B30EC7-41BD-0C4C-965C-41999FAE97C5}" type="presParOf" srcId="{93908B5C-802D-4F6C-8517-92213C90670F}" destId="{5345CAF7-E2B3-474F-9A4D-F7B79F4ACAEA}" srcOrd="2" destOrd="0" presId="urn:microsoft.com/office/officeart/2009/3/layout/StepUpProcess"/>
    <dgm:cxn modelId="{E4FF655F-66EB-4241-A75B-F23CAC21FC86}" type="presParOf" srcId="{5345CAF7-E2B3-474F-9A4D-F7B79F4ACAEA}" destId="{A2D88DAC-354C-4CE0-AC98-926345B8B1AE}" srcOrd="0" destOrd="0" presId="urn:microsoft.com/office/officeart/2009/3/layout/StepUpProcess"/>
    <dgm:cxn modelId="{4C65BCB3-3890-E940-A665-B249EB19333C}" type="presParOf" srcId="{5345CAF7-E2B3-474F-9A4D-F7B79F4ACAEA}" destId="{4CDD05CB-1ABE-481A-B006-E72710360F6D}" srcOrd="1" destOrd="0" presId="urn:microsoft.com/office/officeart/2009/3/layout/StepUpProcess"/>
    <dgm:cxn modelId="{937837B3-5A6E-064D-9148-DED9950DB6BD}" type="presParOf" srcId="{5345CAF7-E2B3-474F-9A4D-F7B79F4ACAEA}" destId="{AA9D1990-5BE6-4340-A8D8-F4849B414700}" srcOrd="2" destOrd="0" presId="urn:microsoft.com/office/officeart/2009/3/layout/StepUpProcess"/>
    <dgm:cxn modelId="{AE883DD9-1423-484E-B34F-05F3BE8D9846}" type="presParOf" srcId="{93908B5C-802D-4F6C-8517-92213C90670F}" destId="{321EF4F9-F8CE-48B7-BFDA-A25B638BB503}" srcOrd="3" destOrd="0" presId="urn:microsoft.com/office/officeart/2009/3/layout/StepUpProcess"/>
    <dgm:cxn modelId="{91CEADFF-2D4E-084E-B48A-E56482499C15}" type="presParOf" srcId="{321EF4F9-F8CE-48B7-BFDA-A25B638BB503}" destId="{4561481D-B72A-438F-AB31-774249FF6259}" srcOrd="0" destOrd="0" presId="urn:microsoft.com/office/officeart/2009/3/layout/StepUpProcess"/>
    <dgm:cxn modelId="{AEEB50AC-1E3C-664F-A4CF-3FC01BBF8DFF}" type="presParOf" srcId="{93908B5C-802D-4F6C-8517-92213C90670F}" destId="{1CF24F58-71B2-43BE-93CB-844E4C2A04FD}" srcOrd="4" destOrd="0" presId="urn:microsoft.com/office/officeart/2009/3/layout/StepUpProcess"/>
    <dgm:cxn modelId="{4EDDB8AF-ACDE-304D-AC4F-2F768E1AC1EE}" type="presParOf" srcId="{1CF24F58-71B2-43BE-93CB-844E4C2A04FD}" destId="{F64D08B0-3771-4E5F-9B29-BAD23679D149}" srcOrd="0" destOrd="0" presId="urn:microsoft.com/office/officeart/2009/3/layout/StepUpProcess"/>
    <dgm:cxn modelId="{26E8CC58-280E-D54F-9E25-7B169D6853F4}" type="presParOf" srcId="{1CF24F58-71B2-43BE-93CB-844E4C2A04FD}" destId="{3461A30B-7089-45BE-9215-1A686FEA07E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168785-11EE-4071-8036-30E679BE542C}" type="doc">
      <dgm:prSet loTypeId="urn:microsoft.com/office/officeart/2005/8/layout/hierarchy5" loCatId="hierarchy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613DF43-DED9-441D-804D-689BE6AF0855}">
      <dgm:prSet phldrT="[Text]" custT="1"/>
      <dgm:spPr/>
      <dgm:t>
        <a:bodyPr/>
        <a:lstStyle/>
        <a:p>
          <a:pPr algn="ctr"/>
          <a:r>
            <a:rPr lang="en-IN" sz="2400" dirty="0" smtClean="0">
              <a:solidFill>
                <a:srgbClr val="000090"/>
              </a:solidFill>
              <a:latin typeface="+mn-lt"/>
            </a:rPr>
            <a:t>Benefit Packages</a:t>
          </a:r>
          <a:endParaRPr lang="en-IN" sz="2400" dirty="0">
            <a:solidFill>
              <a:srgbClr val="000090"/>
            </a:solidFill>
            <a:latin typeface="+mn-lt"/>
          </a:endParaRPr>
        </a:p>
      </dgm:t>
    </dgm:pt>
    <dgm:pt modelId="{52CEC73D-DBFE-4091-A159-A5EE6ABCE326}" type="parTrans" cxnId="{4D0EB99E-F7B0-4AB3-A650-10A4CD464D3A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4317B084-CFF7-4518-A2A2-5E1A77C1B8EB}" type="sibTrans" cxnId="{4D0EB99E-F7B0-4AB3-A650-10A4CD464D3A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EA0E40C6-A751-42AC-9D64-160F7C64EEBD}">
      <dgm:prSet phldrT="[Text]" custT="1"/>
      <dgm:spPr/>
      <dgm:t>
        <a:bodyPr/>
        <a:lstStyle/>
        <a:p>
          <a:pPr algn="ctr"/>
          <a:r>
            <a:rPr lang="en-IN" sz="1800" b="1" dirty="0" smtClean="0">
              <a:solidFill>
                <a:srgbClr val="000090"/>
              </a:solidFill>
              <a:latin typeface="+mn-lt"/>
            </a:rPr>
            <a:t>Cardiology</a:t>
          </a:r>
          <a:endParaRPr lang="en-IN" sz="1800" b="1" dirty="0">
            <a:solidFill>
              <a:srgbClr val="000090"/>
            </a:solidFill>
            <a:latin typeface="+mn-lt"/>
          </a:endParaRPr>
        </a:p>
      </dgm:t>
    </dgm:pt>
    <dgm:pt modelId="{4568ED36-5112-4976-8B91-E96527D0CC60}" type="parTrans" cxnId="{65EEB872-C82D-4770-B5E6-0771BB590028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B30B5213-84B3-4721-ACF9-727D89A29F28}" type="sibTrans" cxnId="{65EEB872-C82D-4770-B5E6-0771BB590028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EF023D5D-F6E9-49DB-9964-A5FC77305B9D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0090"/>
              </a:solidFill>
            </a:rPr>
            <a:t>Neurosurgery</a:t>
          </a:r>
        </a:p>
      </dgm:t>
    </dgm:pt>
    <dgm:pt modelId="{A0AE28D3-38C1-43C6-AC63-82E83CF811DA}" type="parTrans" cxnId="{6A065B41-AA5D-4808-8001-26B0E2E2EAFC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98E480AC-0117-4E8B-8A31-D3D9E5E932D7}" type="sibTrans" cxnId="{6A065B41-AA5D-4808-8001-26B0E2E2EAFC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0B45B31B-5474-4598-BA3A-A396F0605C19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0090"/>
              </a:solidFill>
            </a:rPr>
            <a:t>Urology</a:t>
          </a:r>
          <a:endParaRPr lang="en-IN" sz="1800" b="1" dirty="0">
            <a:solidFill>
              <a:srgbClr val="000090"/>
            </a:solidFill>
            <a:latin typeface="+mn-lt"/>
          </a:endParaRPr>
        </a:p>
      </dgm:t>
    </dgm:pt>
    <dgm:pt modelId="{FBEDA9FB-EB1E-4647-B070-938321238AB9}" type="parTrans" cxnId="{B7626A85-81B5-4E75-BF20-7326C59466A4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C87F9E5D-1D60-4E54-8B1C-746F091B8FA4}" type="sibTrans" cxnId="{B7626A85-81B5-4E75-BF20-7326C59466A4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3E3C9EB7-FCDD-442F-9482-103F1192E7F6}">
      <dgm:prSet phldrT="[Text]"/>
      <dgm:spPr/>
      <dgm:t>
        <a:bodyPr/>
        <a:lstStyle/>
        <a:p>
          <a:r>
            <a:rPr lang="en-IN" b="1" dirty="0" smtClean="0">
              <a:solidFill>
                <a:srgbClr val="000090"/>
              </a:solidFill>
              <a:latin typeface="+mn-lt"/>
            </a:rPr>
            <a:t>Neonatal &amp; </a:t>
          </a:r>
          <a:r>
            <a:rPr lang="en-US" b="1" dirty="0" smtClean="0">
              <a:solidFill>
                <a:srgbClr val="000090"/>
              </a:solidFill>
            </a:rPr>
            <a:t>Pediatric Surgeries</a:t>
          </a:r>
          <a:endParaRPr lang="en-IN" b="1" dirty="0">
            <a:solidFill>
              <a:srgbClr val="000090"/>
            </a:solidFill>
            <a:latin typeface="+mn-lt"/>
          </a:endParaRPr>
        </a:p>
      </dgm:t>
    </dgm:pt>
    <dgm:pt modelId="{202DD508-837C-4F8F-B2D7-F7B2DD9E1284}" type="parTrans" cxnId="{16859C3F-B46A-431D-80B0-FAEDB5582942}">
      <dgm:prSet/>
      <dgm:spPr/>
      <dgm:t>
        <a:bodyPr/>
        <a:lstStyle/>
        <a:p>
          <a:endParaRPr lang="en-IN"/>
        </a:p>
      </dgm:t>
    </dgm:pt>
    <dgm:pt modelId="{60D7F0C2-6796-4921-8BE4-DA6A49DE8708}" type="sibTrans" cxnId="{16859C3F-B46A-431D-80B0-FAEDB5582942}">
      <dgm:prSet/>
      <dgm:spPr/>
      <dgm:t>
        <a:bodyPr/>
        <a:lstStyle/>
        <a:p>
          <a:endParaRPr lang="en-IN"/>
        </a:p>
      </dgm:t>
    </dgm:pt>
    <dgm:pt modelId="{A535168C-919F-4CC8-8FF4-35DB975F6DD1}">
      <dgm:prSet phldrT="[Text]"/>
      <dgm:spPr/>
      <dgm:t>
        <a:bodyPr/>
        <a:lstStyle/>
        <a:p>
          <a:r>
            <a:rPr lang="en-IN" b="1" dirty="0" smtClean="0">
              <a:solidFill>
                <a:srgbClr val="000090"/>
              </a:solidFill>
              <a:latin typeface="+mn-lt"/>
            </a:rPr>
            <a:t>Polytrauma</a:t>
          </a:r>
          <a:endParaRPr lang="en-IN" b="1" dirty="0">
            <a:solidFill>
              <a:srgbClr val="000090"/>
            </a:solidFill>
            <a:latin typeface="+mn-lt"/>
          </a:endParaRPr>
        </a:p>
      </dgm:t>
    </dgm:pt>
    <dgm:pt modelId="{2B48F074-9F83-4D9C-9F38-08C8A9DBCB46}" type="parTrans" cxnId="{711F58AC-FF5B-4CCD-93F5-1D9F254C0E4D}">
      <dgm:prSet/>
      <dgm:spPr/>
      <dgm:t>
        <a:bodyPr/>
        <a:lstStyle/>
        <a:p>
          <a:endParaRPr lang="en-IN"/>
        </a:p>
      </dgm:t>
    </dgm:pt>
    <dgm:pt modelId="{4DB03C43-0BF8-4E62-9EF8-033DAC227442}" type="sibTrans" cxnId="{711F58AC-FF5B-4CCD-93F5-1D9F254C0E4D}">
      <dgm:prSet/>
      <dgm:spPr/>
      <dgm:t>
        <a:bodyPr/>
        <a:lstStyle/>
        <a:p>
          <a:endParaRPr lang="en-IN"/>
        </a:p>
      </dgm:t>
    </dgm:pt>
    <dgm:pt modelId="{E8A436B5-DE6F-4927-BB60-575508E07FEC}">
      <dgm:prSet phldrT="[Text]"/>
      <dgm:spPr/>
      <dgm:t>
        <a:bodyPr/>
        <a:lstStyle/>
        <a:p>
          <a:r>
            <a:rPr lang="en-IN" b="1" dirty="0" smtClean="0">
              <a:solidFill>
                <a:srgbClr val="000090"/>
              </a:solidFill>
              <a:latin typeface="+mn-lt"/>
            </a:rPr>
            <a:t>Burns</a:t>
          </a:r>
          <a:endParaRPr lang="en-IN" b="1" dirty="0">
            <a:solidFill>
              <a:srgbClr val="000090"/>
            </a:solidFill>
            <a:latin typeface="+mn-lt"/>
          </a:endParaRPr>
        </a:p>
      </dgm:t>
    </dgm:pt>
    <dgm:pt modelId="{13C9483E-72FE-4227-BCA8-41EFC467493D}" type="parTrans" cxnId="{980C9C54-3253-4148-A7B9-82138DB840DF}">
      <dgm:prSet/>
      <dgm:spPr/>
      <dgm:t>
        <a:bodyPr/>
        <a:lstStyle/>
        <a:p>
          <a:endParaRPr lang="en-IN"/>
        </a:p>
      </dgm:t>
    </dgm:pt>
    <dgm:pt modelId="{C300BD59-82A7-4D64-A2CB-20D703C9F880}" type="sibTrans" cxnId="{980C9C54-3253-4148-A7B9-82138DB840DF}">
      <dgm:prSet/>
      <dgm:spPr/>
      <dgm:t>
        <a:bodyPr/>
        <a:lstStyle/>
        <a:p>
          <a:endParaRPr lang="en-IN"/>
        </a:p>
      </dgm:t>
    </dgm:pt>
    <dgm:pt modelId="{2D213EB2-6598-43E4-B0D7-AA8126B5312E}">
      <dgm:prSet phldrT="[Text]"/>
      <dgm:spPr/>
      <dgm:t>
        <a:bodyPr/>
        <a:lstStyle/>
        <a:p>
          <a:r>
            <a:rPr lang="en-US" b="1" dirty="0" smtClean="0">
              <a:solidFill>
                <a:srgbClr val="000090"/>
              </a:solidFill>
            </a:rPr>
            <a:t>Oncology</a:t>
          </a:r>
          <a:endParaRPr lang="en-IN" b="1" dirty="0">
            <a:solidFill>
              <a:srgbClr val="000090"/>
            </a:solidFill>
            <a:latin typeface="+mn-lt"/>
          </a:endParaRPr>
        </a:p>
      </dgm:t>
    </dgm:pt>
    <dgm:pt modelId="{095A14E0-4F25-4F58-8541-BF1597AB5E76}" type="parTrans" cxnId="{A8A56CB9-C2DE-48EA-BF1B-A5851171C16D}">
      <dgm:prSet/>
      <dgm:spPr/>
      <dgm:t>
        <a:bodyPr/>
        <a:lstStyle/>
        <a:p>
          <a:endParaRPr lang="en-IN"/>
        </a:p>
      </dgm:t>
    </dgm:pt>
    <dgm:pt modelId="{35D89C38-8DB5-4A19-AA55-0C484D1B2843}" type="sibTrans" cxnId="{A8A56CB9-C2DE-48EA-BF1B-A5851171C16D}">
      <dgm:prSet/>
      <dgm:spPr/>
      <dgm:t>
        <a:bodyPr/>
        <a:lstStyle/>
        <a:p>
          <a:endParaRPr lang="en-IN"/>
        </a:p>
      </dgm:t>
    </dgm:pt>
    <dgm:pt modelId="{063D156D-312F-4EF1-B0EE-272C4472EBDA}" type="pres">
      <dgm:prSet presAssocID="{94168785-11EE-4071-8036-30E679BE542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718F4F2-D1DC-405B-BD04-406D477E2953}" type="pres">
      <dgm:prSet presAssocID="{94168785-11EE-4071-8036-30E679BE542C}" presName="hierFlow" presStyleCnt="0"/>
      <dgm:spPr/>
      <dgm:t>
        <a:bodyPr/>
        <a:lstStyle/>
        <a:p>
          <a:endParaRPr lang="en-IN"/>
        </a:p>
      </dgm:t>
    </dgm:pt>
    <dgm:pt modelId="{8C9AC3A5-A866-411A-9ED5-B7D782C5D3B3}" type="pres">
      <dgm:prSet presAssocID="{94168785-11EE-4071-8036-30E679BE542C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EFC42C23-4BF2-491E-9EA4-8F0FB0EFD784}" type="pres">
      <dgm:prSet presAssocID="{9613DF43-DED9-441D-804D-689BE6AF0855}" presName="Name17" presStyleCnt="0"/>
      <dgm:spPr/>
      <dgm:t>
        <a:bodyPr/>
        <a:lstStyle/>
        <a:p>
          <a:endParaRPr lang="en-IN"/>
        </a:p>
      </dgm:t>
    </dgm:pt>
    <dgm:pt modelId="{5433309E-DC05-4E6F-BCAD-5C65496855CA}" type="pres">
      <dgm:prSet presAssocID="{9613DF43-DED9-441D-804D-689BE6AF0855}" presName="level1Shape" presStyleLbl="node0" presStyleIdx="0" presStyleCnt="1" custLinFactX="-52105" custLinFactNeighborX="-100000" custLinFactNeighborY="-9461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44ED9AC-80A6-45DA-9ABC-F354E6D08676}" type="pres">
      <dgm:prSet presAssocID="{9613DF43-DED9-441D-804D-689BE6AF0855}" presName="hierChild2" presStyleCnt="0"/>
      <dgm:spPr/>
      <dgm:t>
        <a:bodyPr/>
        <a:lstStyle/>
        <a:p>
          <a:endParaRPr lang="en-IN"/>
        </a:p>
      </dgm:t>
    </dgm:pt>
    <dgm:pt modelId="{BDFD7B9A-5734-45B5-A7CE-333BAA201F4F}" type="pres">
      <dgm:prSet presAssocID="{4568ED36-5112-4976-8B91-E96527D0CC60}" presName="Name25" presStyleLbl="parChTrans1D2" presStyleIdx="0" presStyleCnt="7"/>
      <dgm:spPr/>
      <dgm:t>
        <a:bodyPr/>
        <a:lstStyle/>
        <a:p>
          <a:endParaRPr lang="en-IN"/>
        </a:p>
      </dgm:t>
    </dgm:pt>
    <dgm:pt modelId="{0CCBC641-DF5D-4C08-B9E8-78B0103ADF67}" type="pres">
      <dgm:prSet presAssocID="{4568ED36-5112-4976-8B91-E96527D0CC60}" presName="connTx" presStyleLbl="parChTrans1D2" presStyleIdx="0" presStyleCnt="7"/>
      <dgm:spPr/>
      <dgm:t>
        <a:bodyPr/>
        <a:lstStyle/>
        <a:p>
          <a:endParaRPr lang="en-IN"/>
        </a:p>
      </dgm:t>
    </dgm:pt>
    <dgm:pt modelId="{5540E988-5538-45BA-ACAD-5B6DA112D75A}" type="pres">
      <dgm:prSet presAssocID="{EA0E40C6-A751-42AC-9D64-160F7C64EEBD}" presName="Name30" presStyleCnt="0"/>
      <dgm:spPr/>
      <dgm:t>
        <a:bodyPr/>
        <a:lstStyle/>
        <a:p>
          <a:endParaRPr lang="en-IN"/>
        </a:p>
      </dgm:t>
    </dgm:pt>
    <dgm:pt modelId="{DF89DA8B-7155-4BD7-904D-9F551D27F8D8}" type="pres">
      <dgm:prSet presAssocID="{EA0E40C6-A751-42AC-9D64-160F7C64EEBD}" presName="level2Shape" presStyleLbl="node2" presStyleIdx="0" presStyleCnt="7" custLinFactNeighborX="69981" custLinFactNeighborY="5532"/>
      <dgm:spPr/>
      <dgm:t>
        <a:bodyPr/>
        <a:lstStyle/>
        <a:p>
          <a:endParaRPr lang="en-IN"/>
        </a:p>
      </dgm:t>
    </dgm:pt>
    <dgm:pt modelId="{C4882033-9A12-49A5-A14D-ED524BF965E4}" type="pres">
      <dgm:prSet presAssocID="{EA0E40C6-A751-42AC-9D64-160F7C64EEBD}" presName="hierChild3" presStyleCnt="0"/>
      <dgm:spPr/>
      <dgm:t>
        <a:bodyPr/>
        <a:lstStyle/>
        <a:p>
          <a:endParaRPr lang="en-IN"/>
        </a:p>
      </dgm:t>
    </dgm:pt>
    <dgm:pt modelId="{568162E8-4C97-4A3A-9985-C7EA9509B399}" type="pres">
      <dgm:prSet presAssocID="{095A14E0-4F25-4F58-8541-BF1597AB5E76}" presName="Name25" presStyleLbl="parChTrans1D2" presStyleIdx="1" presStyleCnt="7"/>
      <dgm:spPr/>
      <dgm:t>
        <a:bodyPr/>
        <a:lstStyle/>
        <a:p>
          <a:endParaRPr lang="en-IN"/>
        </a:p>
      </dgm:t>
    </dgm:pt>
    <dgm:pt modelId="{3C43DC80-1E16-423E-AE8F-85EB6D58343F}" type="pres">
      <dgm:prSet presAssocID="{095A14E0-4F25-4F58-8541-BF1597AB5E76}" presName="connTx" presStyleLbl="parChTrans1D2" presStyleIdx="1" presStyleCnt="7"/>
      <dgm:spPr/>
      <dgm:t>
        <a:bodyPr/>
        <a:lstStyle/>
        <a:p>
          <a:endParaRPr lang="en-IN"/>
        </a:p>
      </dgm:t>
    </dgm:pt>
    <dgm:pt modelId="{96A35004-1BE0-4959-8F51-A350F1B171FD}" type="pres">
      <dgm:prSet presAssocID="{2D213EB2-6598-43E4-B0D7-AA8126B5312E}" presName="Name30" presStyleCnt="0"/>
      <dgm:spPr/>
      <dgm:t>
        <a:bodyPr/>
        <a:lstStyle/>
        <a:p>
          <a:endParaRPr lang="en-IN"/>
        </a:p>
      </dgm:t>
    </dgm:pt>
    <dgm:pt modelId="{A62EE7F8-2CE8-4458-BF78-B57C3176B2EA}" type="pres">
      <dgm:prSet presAssocID="{2D213EB2-6598-43E4-B0D7-AA8126B5312E}" presName="level2Shape" presStyleLbl="node2" presStyleIdx="1" presStyleCnt="7" custLinFactNeighborX="69981" custLinFactNeighborY="5532"/>
      <dgm:spPr/>
      <dgm:t>
        <a:bodyPr/>
        <a:lstStyle/>
        <a:p>
          <a:endParaRPr lang="en-IN"/>
        </a:p>
      </dgm:t>
    </dgm:pt>
    <dgm:pt modelId="{349F4E14-56B5-46FB-91E5-2B57CB4A35F7}" type="pres">
      <dgm:prSet presAssocID="{2D213EB2-6598-43E4-B0D7-AA8126B5312E}" presName="hierChild3" presStyleCnt="0"/>
      <dgm:spPr/>
      <dgm:t>
        <a:bodyPr/>
        <a:lstStyle/>
        <a:p>
          <a:endParaRPr lang="en-IN"/>
        </a:p>
      </dgm:t>
    </dgm:pt>
    <dgm:pt modelId="{BF7F6E8F-5271-41BA-897A-5ADB8CC91A98}" type="pres">
      <dgm:prSet presAssocID="{A0AE28D3-38C1-43C6-AC63-82E83CF811DA}" presName="Name25" presStyleLbl="parChTrans1D2" presStyleIdx="2" presStyleCnt="7"/>
      <dgm:spPr/>
      <dgm:t>
        <a:bodyPr/>
        <a:lstStyle/>
        <a:p>
          <a:endParaRPr lang="en-IN"/>
        </a:p>
      </dgm:t>
    </dgm:pt>
    <dgm:pt modelId="{8C6875D4-D527-49F4-A6D0-A423ED785D14}" type="pres">
      <dgm:prSet presAssocID="{A0AE28D3-38C1-43C6-AC63-82E83CF811DA}" presName="connTx" presStyleLbl="parChTrans1D2" presStyleIdx="2" presStyleCnt="7"/>
      <dgm:spPr/>
      <dgm:t>
        <a:bodyPr/>
        <a:lstStyle/>
        <a:p>
          <a:endParaRPr lang="en-IN"/>
        </a:p>
      </dgm:t>
    </dgm:pt>
    <dgm:pt modelId="{B93588CE-F1AA-440E-A27B-1771E8908207}" type="pres">
      <dgm:prSet presAssocID="{EF023D5D-F6E9-49DB-9964-A5FC77305B9D}" presName="Name30" presStyleCnt="0"/>
      <dgm:spPr/>
      <dgm:t>
        <a:bodyPr/>
        <a:lstStyle/>
        <a:p>
          <a:endParaRPr lang="en-IN"/>
        </a:p>
      </dgm:t>
    </dgm:pt>
    <dgm:pt modelId="{B8308924-B1B7-4A77-A06D-06DF427D7428}" type="pres">
      <dgm:prSet presAssocID="{EF023D5D-F6E9-49DB-9964-A5FC77305B9D}" presName="level2Shape" presStyleLbl="node2" presStyleIdx="2" presStyleCnt="7" custLinFactNeighborX="69981" custLinFactNeighborY="4815"/>
      <dgm:spPr/>
      <dgm:t>
        <a:bodyPr/>
        <a:lstStyle/>
        <a:p>
          <a:endParaRPr lang="en-IN"/>
        </a:p>
      </dgm:t>
    </dgm:pt>
    <dgm:pt modelId="{2008A810-17A4-4615-A5B2-E01DA7197497}" type="pres">
      <dgm:prSet presAssocID="{EF023D5D-F6E9-49DB-9964-A5FC77305B9D}" presName="hierChild3" presStyleCnt="0"/>
      <dgm:spPr/>
      <dgm:t>
        <a:bodyPr/>
        <a:lstStyle/>
        <a:p>
          <a:endParaRPr lang="en-IN"/>
        </a:p>
      </dgm:t>
    </dgm:pt>
    <dgm:pt modelId="{5F6BA92D-C2EF-4C80-B007-C6B64A315ED5}" type="pres">
      <dgm:prSet presAssocID="{FBEDA9FB-EB1E-4647-B070-938321238AB9}" presName="Name25" presStyleLbl="parChTrans1D2" presStyleIdx="3" presStyleCnt="7"/>
      <dgm:spPr/>
      <dgm:t>
        <a:bodyPr/>
        <a:lstStyle/>
        <a:p>
          <a:endParaRPr lang="en-IN"/>
        </a:p>
      </dgm:t>
    </dgm:pt>
    <dgm:pt modelId="{D7A4C2F4-1F85-46BB-89F7-CE62EBD74E71}" type="pres">
      <dgm:prSet presAssocID="{FBEDA9FB-EB1E-4647-B070-938321238AB9}" presName="connTx" presStyleLbl="parChTrans1D2" presStyleIdx="3" presStyleCnt="7"/>
      <dgm:spPr/>
      <dgm:t>
        <a:bodyPr/>
        <a:lstStyle/>
        <a:p>
          <a:endParaRPr lang="en-IN"/>
        </a:p>
      </dgm:t>
    </dgm:pt>
    <dgm:pt modelId="{5DE1F110-5167-4178-B200-E9FD0F5F02FA}" type="pres">
      <dgm:prSet presAssocID="{0B45B31B-5474-4598-BA3A-A396F0605C19}" presName="Name30" presStyleCnt="0"/>
      <dgm:spPr/>
      <dgm:t>
        <a:bodyPr/>
        <a:lstStyle/>
        <a:p>
          <a:endParaRPr lang="en-IN"/>
        </a:p>
      </dgm:t>
    </dgm:pt>
    <dgm:pt modelId="{2586E63F-3B8E-4974-9E3B-BEB22073D742}" type="pres">
      <dgm:prSet presAssocID="{0B45B31B-5474-4598-BA3A-A396F0605C19}" presName="level2Shape" presStyleLbl="node2" presStyleIdx="3" presStyleCnt="7" custLinFactNeighborX="69981" custLinFactNeighborY="4097"/>
      <dgm:spPr/>
      <dgm:t>
        <a:bodyPr/>
        <a:lstStyle/>
        <a:p>
          <a:endParaRPr lang="en-IN"/>
        </a:p>
      </dgm:t>
    </dgm:pt>
    <dgm:pt modelId="{E71A2B63-71E3-42ED-BFDC-002BEDC088C8}" type="pres">
      <dgm:prSet presAssocID="{0B45B31B-5474-4598-BA3A-A396F0605C19}" presName="hierChild3" presStyleCnt="0"/>
      <dgm:spPr/>
      <dgm:t>
        <a:bodyPr/>
        <a:lstStyle/>
        <a:p>
          <a:endParaRPr lang="en-IN"/>
        </a:p>
      </dgm:t>
    </dgm:pt>
    <dgm:pt modelId="{E855B4B8-757F-41F0-8AA8-1EE56F1D599B}" type="pres">
      <dgm:prSet presAssocID="{202DD508-837C-4F8F-B2D7-F7B2DD9E1284}" presName="Name25" presStyleLbl="parChTrans1D2" presStyleIdx="4" presStyleCnt="7"/>
      <dgm:spPr/>
      <dgm:t>
        <a:bodyPr/>
        <a:lstStyle/>
        <a:p>
          <a:endParaRPr lang="en-IN"/>
        </a:p>
      </dgm:t>
    </dgm:pt>
    <dgm:pt modelId="{D022348F-3AF3-4C3A-A406-9588CBE51BF4}" type="pres">
      <dgm:prSet presAssocID="{202DD508-837C-4F8F-B2D7-F7B2DD9E1284}" presName="connTx" presStyleLbl="parChTrans1D2" presStyleIdx="4" presStyleCnt="7"/>
      <dgm:spPr/>
      <dgm:t>
        <a:bodyPr/>
        <a:lstStyle/>
        <a:p>
          <a:endParaRPr lang="en-IN"/>
        </a:p>
      </dgm:t>
    </dgm:pt>
    <dgm:pt modelId="{88E91027-19C5-47D7-AEBC-D6A25CBDFBC5}" type="pres">
      <dgm:prSet presAssocID="{3E3C9EB7-FCDD-442F-9482-103F1192E7F6}" presName="Name30" presStyleCnt="0"/>
      <dgm:spPr/>
      <dgm:t>
        <a:bodyPr/>
        <a:lstStyle/>
        <a:p>
          <a:endParaRPr lang="en-IN"/>
        </a:p>
      </dgm:t>
    </dgm:pt>
    <dgm:pt modelId="{BD12812B-84D2-428E-9A58-2E1BF433E556}" type="pres">
      <dgm:prSet presAssocID="{3E3C9EB7-FCDD-442F-9482-103F1192E7F6}" presName="level2Shape" presStyleLbl="node2" presStyleIdx="4" presStyleCnt="7" custLinFactNeighborX="69981" custLinFactNeighborY="3380"/>
      <dgm:spPr/>
      <dgm:t>
        <a:bodyPr/>
        <a:lstStyle/>
        <a:p>
          <a:endParaRPr lang="en-IN"/>
        </a:p>
      </dgm:t>
    </dgm:pt>
    <dgm:pt modelId="{C9924B3D-9EB7-4C78-979C-5E63125E1428}" type="pres">
      <dgm:prSet presAssocID="{3E3C9EB7-FCDD-442F-9482-103F1192E7F6}" presName="hierChild3" presStyleCnt="0"/>
      <dgm:spPr/>
      <dgm:t>
        <a:bodyPr/>
        <a:lstStyle/>
        <a:p>
          <a:endParaRPr lang="en-IN"/>
        </a:p>
      </dgm:t>
    </dgm:pt>
    <dgm:pt modelId="{5C5FFE43-40C0-43C3-ABF3-0B13187EF146}" type="pres">
      <dgm:prSet presAssocID="{2B48F074-9F83-4D9C-9F38-08C8A9DBCB46}" presName="Name25" presStyleLbl="parChTrans1D2" presStyleIdx="5" presStyleCnt="7"/>
      <dgm:spPr/>
      <dgm:t>
        <a:bodyPr/>
        <a:lstStyle/>
        <a:p>
          <a:endParaRPr lang="en-IN"/>
        </a:p>
      </dgm:t>
    </dgm:pt>
    <dgm:pt modelId="{C934C89B-9829-4F65-89CF-3731D761F6A8}" type="pres">
      <dgm:prSet presAssocID="{2B48F074-9F83-4D9C-9F38-08C8A9DBCB46}" presName="connTx" presStyleLbl="parChTrans1D2" presStyleIdx="5" presStyleCnt="7"/>
      <dgm:spPr/>
      <dgm:t>
        <a:bodyPr/>
        <a:lstStyle/>
        <a:p>
          <a:endParaRPr lang="en-IN"/>
        </a:p>
      </dgm:t>
    </dgm:pt>
    <dgm:pt modelId="{DC7886EF-98D3-4C93-8E99-256297DAD9EE}" type="pres">
      <dgm:prSet presAssocID="{A535168C-919F-4CC8-8FF4-35DB975F6DD1}" presName="Name30" presStyleCnt="0"/>
      <dgm:spPr/>
      <dgm:t>
        <a:bodyPr/>
        <a:lstStyle/>
        <a:p>
          <a:endParaRPr lang="en-IN"/>
        </a:p>
      </dgm:t>
    </dgm:pt>
    <dgm:pt modelId="{C7A9BCE8-8AB8-4DDB-9DFD-6C1D210AFFFF}" type="pres">
      <dgm:prSet presAssocID="{A535168C-919F-4CC8-8FF4-35DB975F6DD1}" presName="level2Shape" presStyleLbl="node2" presStyleIdx="5" presStyleCnt="7" custLinFactNeighborX="69981" custLinFactNeighborY="2663"/>
      <dgm:spPr/>
      <dgm:t>
        <a:bodyPr/>
        <a:lstStyle/>
        <a:p>
          <a:endParaRPr lang="en-IN"/>
        </a:p>
      </dgm:t>
    </dgm:pt>
    <dgm:pt modelId="{ECC1659C-5CA6-4543-92D3-5EEA8747B78E}" type="pres">
      <dgm:prSet presAssocID="{A535168C-919F-4CC8-8FF4-35DB975F6DD1}" presName="hierChild3" presStyleCnt="0"/>
      <dgm:spPr/>
      <dgm:t>
        <a:bodyPr/>
        <a:lstStyle/>
        <a:p>
          <a:endParaRPr lang="en-IN"/>
        </a:p>
      </dgm:t>
    </dgm:pt>
    <dgm:pt modelId="{6A621495-8C27-450C-A7BF-27881CFED473}" type="pres">
      <dgm:prSet presAssocID="{13C9483E-72FE-4227-BCA8-41EFC467493D}" presName="Name25" presStyleLbl="parChTrans1D2" presStyleIdx="6" presStyleCnt="7"/>
      <dgm:spPr/>
      <dgm:t>
        <a:bodyPr/>
        <a:lstStyle/>
        <a:p>
          <a:endParaRPr lang="en-IN"/>
        </a:p>
      </dgm:t>
    </dgm:pt>
    <dgm:pt modelId="{4C040C0A-BAF6-4D57-AF5D-E91C4D02809A}" type="pres">
      <dgm:prSet presAssocID="{13C9483E-72FE-4227-BCA8-41EFC467493D}" presName="connTx" presStyleLbl="parChTrans1D2" presStyleIdx="6" presStyleCnt="7"/>
      <dgm:spPr/>
      <dgm:t>
        <a:bodyPr/>
        <a:lstStyle/>
        <a:p>
          <a:endParaRPr lang="en-IN"/>
        </a:p>
      </dgm:t>
    </dgm:pt>
    <dgm:pt modelId="{2FDFF6FC-7745-4D65-BEF9-1025EE514A29}" type="pres">
      <dgm:prSet presAssocID="{E8A436B5-DE6F-4927-BB60-575508E07FEC}" presName="Name30" presStyleCnt="0"/>
      <dgm:spPr/>
      <dgm:t>
        <a:bodyPr/>
        <a:lstStyle/>
        <a:p>
          <a:endParaRPr lang="en-IN"/>
        </a:p>
      </dgm:t>
    </dgm:pt>
    <dgm:pt modelId="{BEE1C74A-8F0A-4625-BA69-9F34CFCB670B}" type="pres">
      <dgm:prSet presAssocID="{E8A436B5-DE6F-4927-BB60-575508E07FEC}" presName="level2Shape" presStyleLbl="node2" presStyleIdx="6" presStyleCnt="7" custLinFactNeighborX="66680" custLinFactNeighborY="367"/>
      <dgm:spPr/>
      <dgm:t>
        <a:bodyPr/>
        <a:lstStyle/>
        <a:p>
          <a:endParaRPr lang="en-IN"/>
        </a:p>
      </dgm:t>
    </dgm:pt>
    <dgm:pt modelId="{5A6E9C85-AA0E-4C27-AD90-221BC9175A79}" type="pres">
      <dgm:prSet presAssocID="{E8A436B5-DE6F-4927-BB60-575508E07FEC}" presName="hierChild3" presStyleCnt="0"/>
      <dgm:spPr/>
      <dgm:t>
        <a:bodyPr/>
        <a:lstStyle/>
        <a:p>
          <a:endParaRPr lang="en-IN"/>
        </a:p>
      </dgm:t>
    </dgm:pt>
    <dgm:pt modelId="{1B3DD090-593D-4DAE-B548-0E559EB54012}" type="pres">
      <dgm:prSet presAssocID="{94168785-11EE-4071-8036-30E679BE542C}" presName="bgShapesFlow" presStyleCnt="0"/>
      <dgm:spPr/>
      <dgm:t>
        <a:bodyPr/>
        <a:lstStyle/>
        <a:p>
          <a:endParaRPr lang="en-IN"/>
        </a:p>
      </dgm:t>
    </dgm:pt>
  </dgm:ptLst>
  <dgm:cxnLst>
    <dgm:cxn modelId="{482180E6-7299-0C46-B1FF-0CBFB278F9FB}" type="presOf" srcId="{9613DF43-DED9-441D-804D-689BE6AF0855}" destId="{5433309E-DC05-4E6F-BCAD-5C65496855CA}" srcOrd="0" destOrd="0" presId="urn:microsoft.com/office/officeart/2005/8/layout/hierarchy5"/>
    <dgm:cxn modelId="{DF82EC48-4BB8-724D-AA21-E946B27DDAEB}" type="presOf" srcId="{4568ED36-5112-4976-8B91-E96527D0CC60}" destId="{0CCBC641-DF5D-4C08-B9E8-78B0103ADF67}" srcOrd="1" destOrd="0" presId="urn:microsoft.com/office/officeart/2005/8/layout/hierarchy5"/>
    <dgm:cxn modelId="{12F0E15C-7B17-5448-BC62-C918534EA604}" type="presOf" srcId="{0B45B31B-5474-4598-BA3A-A396F0605C19}" destId="{2586E63F-3B8E-4974-9E3B-BEB22073D742}" srcOrd="0" destOrd="0" presId="urn:microsoft.com/office/officeart/2005/8/layout/hierarchy5"/>
    <dgm:cxn modelId="{A79EC244-4118-C541-A4C0-CB8A035F80A1}" type="presOf" srcId="{A0AE28D3-38C1-43C6-AC63-82E83CF811DA}" destId="{8C6875D4-D527-49F4-A6D0-A423ED785D14}" srcOrd="1" destOrd="0" presId="urn:microsoft.com/office/officeart/2005/8/layout/hierarchy5"/>
    <dgm:cxn modelId="{198C8840-E1D2-2E40-AE38-7EE1836B10E0}" type="presOf" srcId="{202DD508-837C-4F8F-B2D7-F7B2DD9E1284}" destId="{E855B4B8-757F-41F0-8AA8-1EE56F1D599B}" srcOrd="0" destOrd="0" presId="urn:microsoft.com/office/officeart/2005/8/layout/hierarchy5"/>
    <dgm:cxn modelId="{978A435F-8C33-9B4A-B113-C31A3FAED8D5}" type="presOf" srcId="{94168785-11EE-4071-8036-30E679BE542C}" destId="{063D156D-312F-4EF1-B0EE-272C4472EBDA}" srcOrd="0" destOrd="0" presId="urn:microsoft.com/office/officeart/2005/8/layout/hierarchy5"/>
    <dgm:cxn modelId="{7445B49C-915B-5E48-B134-EC1B35FEC59B}" type="presOf" srcId="{2B48F074-9F83-4D9C-9F38-08C8A9DBCB46}" destId="{C934C89B-9829-4F65-89CF-3731D761F6A8}" srcOrd="1" destOrd="0" presId="urn:microsoft.com/office/officeart/2005/8/layout/hierarchy5"/>
    <dgm:cxn modelId="{ED642C02-023E-0F4F-AD64-6B5CACEE2EB6}" type="presOf" srcId="{2B48F074-9F83-4D9C-9F38-08C8A9DBCB46}" destId="{5C5FFE43-40C0-43C3-ABF3-0B13187EF146}" srcOrd="0" destOrd="0" presId="urn:microsoft.com/office/officeart/2005/8/layout/hierarchy5"/>
    <dgm:cxn modelId="{980C9C54-3253-4148-A7B9-82138DB840DF}" srcId="{9613DF43-DED9-441D-804D-689BE6AF0855}" destId="{E8A436B5-DE6F-4927-BB60-575508E07FEC}" srcOrd="6" destOrd="0" parTransId="{13C9483E-72FE-4227-BCA8-41EFC467493D}" sibTransId="{C300BD59-82A7-4D64-A2CB-20D703C9F880}"/>
    <dgm:cxn modelId="{A8A56CB9-C2DE-48EA-BF1B-A5851171C16D}" srcId="{9613DF43-DED9-441D-804D-689BE6AF0855}" destId="{2D213EB2-6598-43E4-B0D7-AA8126B5312E}" srcOrd="1" destOrd="0" parTransId="{095A14E0-4F25-4F58-8541-BF1597AB5E76}" sibTransId="{35D89C38-8DB5-4A19-AA55-0C484D1B2843}"/>
    <dgm:cxn modelId="{77E45F2D-7529-764C-9C73-8CB40FA79B30}" type="presOf" srcId="{EF023D5D-F6E9-49DB-9964-A5FC77305B9D}" destId="{B8308924-B1B7-4A77-A06D-06DF427D7428}" srcOrd="0" destOrd="0" presId="urn:microsoft.com/office/officeart/2005/8/layout/hierarchy5"/>
    <dgm:cxn modelId="{E650A72F-5CF2-DA40-9D94-ED78781A8746}" type="presOf" srcId="{A0AE28D3-38C1-43C6-AC63-82E83CF811DA}" destId="{BF7F6E8F-5271-41BA-897A-5ADB8CC91A98}" srcOrd="0" destOrd="0" presId="urn:microsoft.com/office/officeart/2005/8/layout/hierarchy5"/>
    <dgm:cxn modelId="{89366305-9EED-BC4F-BCB2-4FFA3FE80753}" type="presOf" srcId="{202DD508-837C-4F8F-B2D7-F7B2DD9E1284}" destId="{D022348F-3AF3-4C3A-A406-9588CBE51BF4}" srcOrd="1" destOrd="0" presId="urn:microsoft.com/office/officeart/2005/8/layout/hierarchy5"/>
    <dgm:cxn modelId="{65EEB872-C82D-4770-B5E6-0771BB590028}" srcId="{9613DF43-DED9-441D-804D-689BE6AF0855}" destId="{EA0E40C6-A751-42AC-9D64-160F7C64EEBD}" srcOrd="0" destOrd="0" parTransId="{4568ED36-5112-4976-8B91-E96527D0CC60}" sibTransId="{B30B5213-84B3-4721-ACF9-727D89A29F28}"/>
    <dgm:cxn modelId="{16859C3F-B46A-431D-80B0-FAEDB5582942}" srcId="{9613DF43-DED9-441D-804D-689BE6AF0855}" destId="{3E3C9EB7-FCDD-442F-9482-103F1192E7F6}" srcOrd="4" destOrd="0" parTransId="{202DD508-837C-4F8F-B2D7-F7B2DD9E1284}" sibTransId="{60D7F0C2-6796-4921-8BE4-DA6A49DE8708}"/>
    <dgm:cxn modelId="{4D0EB99E-F7B0-4AB3-A650-10A4CD464D3A}" srcId="{94168785-11EE-4071-8036-30E679BE542C}" destId="{9613DF43-DED9-441D-804D-689BE6AF0855}" srcOrd="0" destOrd="0" parTransId="{52CEC73D-DBFE-4091-A159-A5EE6ABCE326}" sibTransId="{4317B084-CFF7-4518-A2A2-5E1A77C1B8EB}"/>
    <dgm:cxn modelId="{05B7EF52-AE8B-AD47-ABC3-2C13B6635C0B}" type="presOf" srcId="{13C9483E-72FE-4227-BCA8-41EFC467493D}" destId="{6A621495-8C27-450C-A7BF-27881CFED473}" srcOrd="0" destOrd="0" presId="urn:microsoft.com/office/officeart/2005/8/layout/hierarchy5"/>
    <dgm:cxn modelId="{8E105933-B974-1D49-ABD3-1C4A19FEAC81}" type="presOf" srcId="{FBEDA9FB-EB1E-4647-B070-938321238AB9}" destId="{D7A4C2F4-1F85-46BB-89F7-CE62EBD74E71}" srcOrd="1" destOrd="0" presId="urn:microsoft.com/office/officeart/2005/8/layout/hierarchy5"/>
    <dgm:cxn modelId="{EC63234C-CD37-764E-9123-7FD466FE154C}" type="presOf" srcId="{2D213EB2-6598-43E4-B0D7-AA8126B5312E}" destId="{A62EE7F8-2CE8-4458-BF78-B57C3176B2EA}" srcOrd="0" destOrd="0" presId="urn:microsoft.com/office/officeart/2005/8/layout/hierarchy5"/>
    <dgm:cxn modelId="{D9CB965A-8797-FA42-8BAA-BC7C1FD68308}" type="presOf" srcId="{3E3C9EB7-FCDD-442F-9482-103F1192E7F6}" destId="{BD12812B-84D2-428E-9A58-2E1BF433E556}" srcOrd="0" destOrd="0" presId="urn:microsoft.com/office/officeart/2005/8/layout/hierarchy5"/>
    <dgm:cxn modelId="{711F58AC-FF5B-4CCD-93F5-1D9F254C0E4D}" srcId="{9613DF43-DED9-441D-804D-689BE6AF0855}" destId="{A535168C-919F-4CC8-8FF4-35DB975F6DD1}" srcOrd="5" destOrd="0" parTransId="{2B48F074-9F83-4D9C-9F38-08C8A9DBCB46}" sibTransId="{4DB03C43-0BF8-4E62-9EF8-033DAC227442}"/>
    <dgm:cxn modelId="{4E4D2CCD-1F27-B348-A439-3CE167B739DE}" type="presOf" srcId="{E8A436B5-DE6F-4927-BB60-575508E07FEC}" destId="{BEE1C74A-8F0A-4625-BA69-9F34CFCB670B}" srcOrd="0" destOrd="0" presId="urn:microsoft.com/office/officeart/2005/8/layout/hierarchy5"/>
    <dgm:cxn modelId="{B7626A85-81B5-4E75-BF20-7326C59466A4}" srcId="{9613DF43-DED9-441D-804D-689BE6AF0855}" destId="{0B45B31B-5474-4598-BA3A-A396F0605C19}" srcOrd="3" destOrd="0" parTransId="{FBEDA9FB-EB1E-4647-B070-938321238AB9}" sibTransId="{C87F9E5D-1D60-4E54-8B1C-746F091B8FA4}"/>
    <dgm:cxn modelId="{15015C3F-7BE5-A941-A90C-BD2D06AC999F}" type="presOf" srcId="{FBEDA9FB-EB1E-4647-B070-938321238AB9}" destId="{5F6BA92D-C2EF-4C80-B007-C6B64A315ED5}" srcOrd="0" destOrd="0" presId="urn:microsoft.com/office/officeart/2005/8/layout/hierarchy5"/>
    <dgm:cxn modelId="{6A065B41-AA5D-4808-8001-26B0E2E2EAFC}" srcId="{9613DF43-DED9-441D-804D-689BE6AF0855}" destId="{EF023D5D-F6E9-49DB-9964-A5FC77305B9D}" srcOrd="2" destOrd="0" parTransId="{A0AE28D3-38C1-43C6-AC63-82E83CF811DA}" sibTransId="{98E480AC-0117-4E8B-8A31-D3D9E5E932D7}"/>
    <dgm:cxn modelId="{A4CC40E4-EC76-704A-A583-C8F0EAB9D665}" type="presOf" srcId="{13C9483E-72FE-4227-BCA8-41EFC467493D}" destId="{4C040C0A-BAF6-4D57-AF5D-E91C4D02809A}" srcOrd="1" destOrd="0" presId="urn:microsoft.com/office/officeart/2005/8/layout/hierarchy5"/>
    <dgm:cxn modelId="{0733A602-0E34-CF44-9340-9A7D5D76F35D}" type="presOf" srcId="{EA0E40C6-A751-42AC-9D64-160F7C64EEBD}" destId="{DF89DA8B-7155-4BD7-904D-9F551D27F8D8}" srcOrd="0" destOrd="0" presId="urn:microsoft.com/office/officeart/2005/8/layout/hierarchy5"/>
    <dgm:cxn modelId="{6E4494A1-736E-5941-8E87-0204103B84E5}" type="presOf" srcId="{A535168C-919F-4CC8-8FF4-35DB975F6DD1}" destId="{C7A9BCE8-8AB8-4DDB-9DFD-6C1D210AFFFF}" srcOrd="0" destOrd="0" presId="urn:microsoft.com/office/officeart/2005/8/layout/hierarchy5"/>
    <dgm:cxn modelId="{6B9D17AE-412F-2048-BBA2-775F7243BC0D}" type="presOf" srcId="{095A14E0-4F25-4F58-8541-BF1597AB5E76}" destId="{3C43DC80-1E16-423E-AE8F-85EB6D58343F}" srcOrd="1" destOrd="0" presId="urn:microsoft.com/office/officeart/2005/8/layout/hierarchy5"/>
    <dgm:cxn modelId="{C41D75FB-2B1D-1A49-9665-ECBCEE956593}" type="presOf" srcId="{095A14E0-4F25-4F58-8541-BF1597AB5E76}" destId="{568162E8-4C97-4A3A-9985-C7EA9509B399}" srcOrd="0" destOrd="0" presId="urn:microsoft.com/office/officeart/2005/8/layout/hierarchy5"/>
    <dgm:cxn modelId="{7BC18454-7C11-AB40-8470-2E33226FF703}" type="presOf" srcId="{4568ED36-5112-4976-8B91-E96527D0CC60}" destId="{BDFD7B9A-5734-45B5-A7CE-333BAA201F4F}" srcOrd="0" destOrd="0" presId="urn:microsoft.com/office/officeart/2005/8/layout/hierarchy5"/>
    <dgm:cxn modelId="{F96FE7DC-DA21-D446-B7F0-A7B05C71EC1C}" type="presParOf" srcId="{063D156D-312F-4EF1-B0EE-272C4472EBDA}" destId="{2718F4F2-D1DC-405B-BD04-406D477E2953}" srcOrd="0" destOrd="0" presId="urn:microsoft.com/office/officeart/2005/8/layout/hierarchy5"/>
    <dgm:cxn modelId="{E2130B7E-9BA8-074A-8CEE-064158408C48}" type="presParOf" srcId="{2718F4F2-D1DC-405B-BD04-406D477E2953}" destId="{8C9AC3A5-A866-411A-9ED5-B7D782C5D3B3}" srcOrd="0" destOrd="0" presId="urn:microsoft.com/office/officeart/2005/8/layout/hierarchy5"/>
    <dgm:cxn modelId="{F9FC9464-1B72-F94B-A26F-1923E780FCFC}" type="presParOf" srcId="{8C9AC3A5-A866-411A-9ED5-B7D782C5D3B3}" destId="{EFC42C23-4BF2-491E-9EA4-8F0FB0EFD784}" srcOrd="0" destOrd="0" presId="urn:microsoft.com/office/officeart/2005/8/layout/hierarchy5"/>
    <dgm:cxn modelId="{3DABE4F8-A4C2-7343-AE02-303B3098887E}" type="presParOf" srcId="{EFC42C23-4BF2-491E-9EA4-8F0FB0EFD784}" destId="{5433309E-DC05-4E6F-BCAD-5C65496855CA}" srcOrd="0" destOrd="0" presId="urn:microsoft.com/office/officeart/2005/8/layout/hierarchy5"/>
    <dgm:cxn modelId="{D346DE98-0072-0845-AA90-95127E606955}" type="presParOf" srcId="{EFC42C23-4BF2-491E-9EA4-8F0FB0EFD784}" destId="{E44ED9AC-80A6-45DA-9ABC-F354E6D08676}" srcOrd="1" destOrd="0" presId="urn:microsoft.com/office/officeart/2005/8/layout/hierarchy5"/>
    <dgm:cxn modelId="{A41A3764-B06F-6049-9FD4-25CCAE72A410}" type="presParOf" srcId="{E44ED9AC-80A6-45DA-9ABC-F354E6D08676}" destId="{BDFD7B9A-5734-45B5-A7CE-333BAA201F4F}" srcOrd="0" destOrd="0" presId="urn:microsoft.com/office/officeart/2005/8/layout/hierarchy5"/>
    <dgm:cxn modelId="{CB1724CE-6CD2-EE4D-BB33-1767F1C481A2}" type="presParOf" srcId="{BDFD7B9A-5734-45B5-A7CE-333BAA201F4F}" destId="{0CCBC641-DF5D-4C08-B9E8-78B0103ADF67}" srcOrd="0" destOrd="0" presId="urn:microsoft.com/office/officeart/2005/8/layout/hierarchy5"/>
    <dgm:cxn modelId="{F41AFA58-F5DA-5C42-93DC-0F5B96514168}" type="presParOf" srcId="{E44ED9AC-80A6-45DA-9ABC-F354E6D08676}" destId="{5540E988-5538-45BA-ACAD-5B6DA112D75A}" srcOrd="1" destOrd="0" presId="urn:microsoft.com/office/officeart/2005/8/layout/hierarchy5"/>
    <dgm:cxn modelId="{45DCF497-CBA0-0A49-A919-9414CF9CEC57}" type="presParOf" srcId="{5540E988-5538-45BA-ACAD-5B6DA112D75A}" destId="{DF89DA8B-7155-4BD7-904D-9F551D27F8D8}" srcOrd="0" destOrd="0" presId="urn:microsoft.com/office/officeart/2005/8/layout/hierarchy5"/>
    <dgm:cxn modelId="{0A1A2445-A542-FB47-9F23-2F30E5EBB96D}" type="presParOf" srcId="{5540E988-5538-45BA-ACAD-5B6DA112D75A}" destId="{C4882033-9A12-49A5-A14D-ED524BF965E4}" srcOrd="1" destOrd="0" presId="urn:microsoft.com/office/officeart/2005/8/layout/hierarchy5"/>
    <dgm:cxn modelId="{850A1773-30F0-6A4C-8C18-84AE46044A5C}" type="presParOf" srcId="{E44ED9AC-80A6-45DA-9ABC-F354E6D08676}" destId="{568162E8-4C97-4A3A-9985-C7EA9509B399}" srcOrd="2" destOrd="0" presId="urn:microsoft.com/office/officeart/2005/8/layout/hierarchy5"/>
    <dgm:cxn modelId="{D5C1F7C9-DAF8-C74D-8D8B-CDFB030AC28A}" type="presParOf" srcId="{568162E8-4C97-4A3A-9985-C7EA9509B399}" destId="{3C43DC80-1E16-423E-AE8F-85EB6D58343F}" srcOrd="0" destOrd="0" presId="urn:microsoft.com/office/officeart/2005/8/layout/hierarchy5"/>
    <dgm:cxn modelId="{82297C7A-B8DF-CD45-A158-34209929692C}" type="presParOf" srcId="{E44ED9AC-80A6-45DA-9ABC-F354E6D08676}" destId="{96A35004-1BE0-4959-8F51-A350F1B171FD}" srcOrd="3" destOrd="0" presId="urn:microsoft.com/office/officeart/2005/8/layout/hierarchy5"/>
    <dgm:cxn modelId="{F7E84568-46B7-0947-950B-028E8062D7C9}" type="presParOf" srcId="{96A35004-1BE0-4959-8F51-A350F1B171FD}" destId="{A62EE7F8-2CE8-4458-BF78-B57C3176B2EA}" srcOrd="0" destOrd="0" presId="urn:microsoft.com/office/officeart/2005/8/layout/hierarchy5"/>
    <dgm:cxn modelId="{FAB32824-BC83-CA42-ACDF-84A9FDF823DA}" type="presParOf" srcId="{96A35004-1BE0-4959-8F51-A350F1B171FD}" destId="{349F4E14-56B5-46FB-91E5-2B57CB4A35F7}" srcOrd="1" destOrd="0" presId="urn:microsoft.com/office/officeart/2005/8/layout/hierarchy5"/>
    <dgm:cxn modelId="{D81AED02-879E-AA44-9960-8E963CBD202E}" type="presParOf" srcId="{E44ED9AC-80A6-45DA-9ABC-F354E6D08676}" destId="{BF7F6E8F-5271-41BA-897A-5ADB8CC91A98}" srcOrd="4" destOrd="0" presId="urn:microsoft.com/office/officeart/2005/8/layout/hierarchy5"/>
    <dgm:cxn modelId="{CFC4D710-DD7B-1E4C-8CC5-D4B01FEC2891}" type="presParOf" srcId="{BF7F6E8F-5271-41BA-897A-5ADB8CC91A98}" destId="{8C6875D4-D527-49F4-A6D0-A423ED785D14}" srcOrd="0" destOrd="0" presId="urn:microsoft.com/office/officeart/2005/8/layout/hierarchy5"/>
    <dgm:cxn modelId="{CF88CE6A-07CC-124D-B7FC-67BC0E28884F}" type="presParOf" srcId="{E44ED9AC-80A6-45DA-9ABC-F354E6D08676}" destId="{B93588CE-F1AA-440E-A27B-1771E8908207}" srcOrd="5" destOrd="0" presId="urn:microsoft.com/office/officeart/2005/8/layout/hierarchy5"/>
    <dgm:cxn modelId="{1C7D10A0-606A-1C4C-8AF6-3D514C82F1CB}" type="presParOf" srcId="{B93588CE-F1AA-440E-A27B-1771E8908207}" destId="{B8308924-B1B7-4A77-A06D-06DF427D7428}" srcOrd="0" destOrd="0" presId="urn:microsoft.com/office/officeart/2005/8/layout/hierarchy5"/>
    <dgm:cxn modelId="{2CBC78F8-3DCF-AB48-8B2E-30111CC50406}" type="presParOf" srcId="{B93588CE-F1AA-440E-A27B-1771E8908207}" destId="{2008A810-17A4-4615-A5B2-E01DA7197497}" srcOrd="1" destOrd="0" presId="urn:microsoft.com/office/officeart/2005/8/layout/hierarchy5"/>
    <dgm:cxn modelId="{BE5874B7-4E16-9044-83AF-B4D0CCA7E21A}" type="presParOf" srcId="{E44ED9AC-80A6-45DA-9ABC-F354E6D08676}" destId="{5F6BA92D-C2EF-4C80-B007-C6B64A315ED5}" srcOrd="6" destOrd="0" presId="urn:microsoft.com/office/officeart/2005/8/layout/hierarchy5"/>
    <dgm:cxn modelId="{D3D93982-A03C-6245-8181-455E7BEE9C85}" type="presParOf" srcId="{5F6BA92D-C2EF-4C80-B007-C6B64A315ED5}" destId="{D7A4C2F4-1F85-46BB-89F7-CE62EBD74E71}" srcOrd="0" destOrd="0" presId="urn:microsoft.com/office/officeart/2005/8/layout/hierarchy5"/>
    <dgm:cxn modelId="{E29886EC-5746-824B-AC83-36A097CBA923}" type="presParOf" srcId="{E44ED9AC-80A6-45DA-9ABC-F354E6D08676}" destId="{5DE1F110-5167-4178-B200-E9FD0F5F02FA}" srcOrd="7" destOrd="0" presId="urn:microsoft.com/office/officeart/2005/8/layout/hierarchy5"/>
    <dgm:cxn modelId="{6A58189D-DC76-C04F-B90B-92EB7A2BFD98}" type="presParOf" srcId="{5DE1F110-5167-4178-B200-E9FD0F5F02FA}" destId="{2586E63F-3B8E-4974-9E3B-BEB22073D742}" srcOrd="0" destOrd="0" presId="urn:microsoft.com/office/officeart/2005/8/layout/hierarchy5"/>
    <dgm:cxn modelId="{F1C11AA4-F4ED-CE4B-AA07-45221B239195}" type="presParOf" srcId="{5DE1F110-5167-4178-B200-E9FD0F5F02FA}" destId="{E71A2B63-71E3-42ED-BFDC-002BEDC088C8}" srcOrd="1" destOrd="0" presId="urn:microsoft.com/office/officeart/2005/8/layout/hierarchy5"/>
    <dgm:cxn modelId="{AF457BC1-2519-1D47-9A2E-243A14648400}" type="presParOf" srcId="{E44ED9AC-80A6-45DA-9ABC-F354E6D08676}" destId="{E855B4B8-757F-41F0-8AA8-1EE56F1D599B}" srcOrd="8" destOrd="0" presId="urn:microsoft.com/office/officeart/2005/8/layout/hierarchy5"/>
    <dgm:cxn modelId="{E9B6393A-8DC3-2D42-89EA-0870301C5C5A}" type="presParOf" srcId="{E855B4B8-757F-41F0-8AA8-1EE56F1D599B}" destId="{D022348F-3AF3-4C3A-A406-9588CBE51BF4}" srcOrd="0" destOrd="0" presId="urn:microsoft.com/office/officeart/2005/8/layout/hierarchy5"/>
    <dgm:cxn modelId="{C592F10E-BD97-1849-AC43-FCBAE929CD8F}" type="presParOf" srcId="{E44ED9AC-80A6-45DA-9ABC-F354E6D08676}" destId="{88E91027-19C5-47D7-AEBC-D6A25CBDFBC5}" srcOrd="9" destOrd="0" presId="urn:microsoft.com/office/officeart/2005/8/layout/hierarchy5"/>
    <dgm:cxn modelId="{E5B02E5D-058D-DD45-9107-F7C1956C7889}" type="presParOf" srcId="{88E91027-19C5-47D7-AEBC-D6A25CBDFBC5}" destId="{BD12812B-84D2-428E-9A58-2E1BF433E556}" srcOrd="0" destOrd="0" presId="urn:microsoft.com/office/officeart/2005/8/layout/hierarchy5"/>
    <dgm:cxn modelId="{C64D7299-EB82-3C46-B943-6E9D4887085F}" type="presParOf" srcId="{88E91027-19C5-47D7-AEBC-D6A25CBDFBC5}" destId="{C9924B3D-9EB7-4C78-979C-5E63125E1428}" srcOrd="1" destOrd="0" presId="urn:microsoft.com/office/officeart/2005/8/layout/hierarchy5"/>
    <dgm:cxn modelId="{70795A82-8792-974C-B9A0-65C4D00FAEAC}" type="presParOf" srcId="{E44ED9AC-80A6-45DA-9ABC-F354E6D08676}" destId="{5C5FFE43-40C0-43C3-ABF3-0B13187EF146}" srcOrd="10" destOrd="0" presId="urn:microsoft.com/office/officeart/2005/8/layout/hierarchy5"/>
    <dgm:cxn modelId="{8CCCAFE7-AE6E-654B-A68F-CC6567FEB5F1}" type="presParOf" srcId="{5C5FFE43-40C0-43C3-ABF3-0B13187EF146}" destId="{C934C89B-9829-4F65-89CF-3731D761F6A8}" srcOrd="0" destOrd="0" presId="urn:microsoft.com/office/officeart/2005/8/layout/hierarchy5"/>
    <dgm:cxn modelId="{DB1B1055-9AF3-004E-975C-8E979E02AA5C}" type="presParOf" srcId="{E44ED9AC-80A6-45DA-9ABC-F354E6D08676}" destId="{DC7886EF-98D3-4C93-8E99-256297DAD9EE}" srcOrd="11" destOrd="0" presId="urn:microsoft.com/office/officeart/2005/8/layout/hierarchy5"/>
    <dgm:cxn modelId="{6703AEC9-10CF-6D4C-A689-ABD1687AEC98}" type="presParOf" srcId="{DC7886EF-98D3-4C93-8E99-256297DAD9EE}" destId="{C7A9BCE8-8AB8-4DDB-9DFD-6C1D210AFFFF}" srcOrd="0" destOrd="0" presId="urn:microsoft.com/office/officeart/2005/8/layout/hierarchy5"/>
    <dgm:cxn modelId="{C4381F70-1140-AE46-9AFC-AC71AA06ADB7}" type="presParOf" srcId="{DC7886EF-98D3-4C93-8E99-256297DAD9EE}" destId="{ECC1659C-5CA6-4543-92D3-5EEA8747B78E}" srcOrd="1" destOrd="0" presId="urn:microsoft.com/office/officeart/2005/8/layout/hierarchy5"/>
    <dgm:cxn modelId="{0559FD41-9A58-F443-8B15-F41EBB83F329}" type="presParOf" srcId="{E44ED9AC-80A6-45DA-9ABC-F354E6D08676}" destId="{6A621495-8C27-450C-A7BF-27881CFED473}" srcOrd="12" destOrd="0" presId="urn:microsoft.com/office/officeart/2005/8/layout/hierarchy5"/>
    <dgm:cxn modelId="{A25972EA-2743-BC4D-A9F4-CBBE927A1607}" type="presParOf" srcId="{6A621495-8C27-450C-A7BF-27881CFED473}" destId="{4C040C0A-BAF6-4D57-AF5D-E91C4D02809A}" srcOrd="0" destOrd="0" presId="urn:microsoft.com/office/officeart/2005/8/layout/hierarchy5"/>
    <dgm:cxn modelId="{C8C74360-E532-554D-BFE8-5577D3BE58F6}" type="presParOf" srcId="{E44ED9AC-80A6-45DA-9ABC-F354E6D08676}" destId="{2FDFF6FC-7745-4D65-BEF9-1025EE514A29}" srcOrd="13" destOrd="0" presId="urn:microsoft.com/office/officeart/2005/8/layout/hierarchy5"/>
    <dgm:cxn modelId="{F65F2E9C-2ED6-AE41-9573-496359EE5051}" type="presParOf" srcId="{2FDFF6FC-7745-4D65-BEF9-1025EE514A29}" destId="{BEE1C74A-8F0A-4625-BA69-9F34CFCB670B}" srcOrd="0" destOrd="0" presId="urn:microsoft.com/office/officeart/2005/8/layout/hierarchy5"/>
    <dgm:cxn modelId="{47130EAC-68D8-CB4E-89AE-2DA0FD3B1117}" type="presParOf" srcId="{2FDFF6FC-7745-4D65-BEF9-1025EE514A29}" destId="{5A6E9C85-AA0E-4C27-AD90-221BC9175A79}" srcOrd="1" destOrd="0" presId="urn:microsoft.com/office/officeart/2005/8/layout/hierarchy5"/>
    <dgm:cxn modelId="{91E7A9A6-A0BF-F845-8404-706821136C24}" type="presParOf" srcId="{063D156D-312F-4EF1-B0EE-272C4472EBDA}" destId="{1B3DD090-593D-4DAE-B548-0E559EB54012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168785-11EE-4071-8036-30E679BE542C}" type="doc">
      <dgm:prSet loTypeId="urn:microsoft.com/office/officeart/2005/8/layout/lProcess2" loCatId="relationship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613DF43-DED9-441D-804D-689BE6AF0855}">
      <dgm:prSet phldrT="[Text]" custT="1"/>
      <dgm:spPr/>
      <dgm:t>
        <a:bodyPr/>
        <a:lstStyle/>
        <a:p>
          <a:r>
            <a:rPr lang="en-US" sz="4800" dirty="0" smtClean="0"/>
            <a:t>Components of Packages</a:t>
          </a:r>
          <a:endParaRPr lang="en-IN" sz="4800" dirty="0">
            <a:latin typeface="+mn-lt"/>
          </a:endParaRPr>
        </a:p>
      </dgm:t>
    </dgm:pt>
    <dgm:pt modelId="{52CEC73D-DBFE-4091-A159-A5EE6ABCE326}" type="parTrans" cxnId="{4D0EB99E-F7B0-4AB3-A650-10A4CD464D3A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4317B084-CFF7-4518-A2A2-5E1A77C1B8EB}" type="sibTrans" cxnId="{4D0EB99E-F7B0-4AB3-A650-10A4CD464D3A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F0F0E915-981D-438A-A8F0-DBDB86B8B12B}">
      <dgm:prSet phldrT="[Text]" custT="1"/>
      <dgm:spPr/>
      <dgm:t>
        <a:bodyPr/>
        <a:lstStyle/>
        <a:p>
          <a:r>
            <a:rPr lang="en-US" sz="2800" smtClean="0">
              <a:solidFill>
                <a:schemeClr val="tx1"/>
              </a:solidFill>
            </a:rPr>
            <a:t>Consultation, diagnostics, medicines, specialist services</a:t>
          </a:r>
          <a:r>
            <a:rPr lang="en-IN" sz="2800" smtClean="0">
              <a:solidFill>
                <a:schemeClr val="tx1"/>
              </a:solidFill>
              <a:latin typeface="+mn-lt"/>
              <a:cs typeface="Arial" charset="0"/>
            </a:rPr>
            <a:t> </a:t>
          </a:r>
          <a:endParaRPr lang="en-IN" sz="2800" dirty="0">
            <a:solidFill>
              <a:schemeClr val="tx1"/>
            </a:solidFill>
            <a:latin typeface="+mn-lt"/>
          </a:endParaRPr>
        </a:p>
      </dgm:t>
    </dgm:pt>
    <dgm:pt modelId="{C63AAD1E-BFBD-4339-BBF2-0FBD85C6E1E4}" type="parTrans" cxnId="{8C1CCFB4-0603-4F1F-B0D2-62A902A9D001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43841803-408E-4F9A-AF0B-2A42F3812C27}" type="sibTrans" cxnId="{8C1CCFB4-0603-4F1F-B0D2-62A902A9D001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EA0E40C6-A751-42AC-9D64-160F7C64EEBD}">
      <dgm:prSet phldrT="[Text]" custT="1"/>
      <dgm:spPr/>
      <dgm:t>
        <a:bodyPr/>
        <a:lstStyle/>
        <a:p>
          <a:r>
            <a:rPr lang="en-US" sz="2400" smtClean="0">
              <a:solidFill>
                <a:schemeClr val="tx1"/>
              </a:solidFill>
            </a:rPr>
            <a:t>Medical devices, Procedure, Complications</a:t>
          </a:r>
        </a:p>
        <a:p>
          <a:r>
            <a:rPr lang="en-US" sz="2400" smtClean="0">
              <a:solidFill>
                <a:schemeClr val="tx1"/>
              </a:solidFill>
            </a:rPr>
            <a:t>Hospital charges, Follow-up</a:t>
          </a:r>
          <a:endParaRPr lang="en-IN" sz="2400" dirty="0">
            <a:solidFill>
              <a:schemeClr val="tx1"/>
            </a:solidFill>
            <a:latin typeface="+mn-lt"/>
          </a:endParaRPr>
        </a:p>
      </dgm:t>
    </dgm:pt>
    <dgm:pt modelId="{4568ED36-5112-4976-8B91-E96527D0CC60}" type="parTrans" cxnId="{65EEB872-C82D-4770-B5E6-0771BB590028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B30B5213-84B3-4721-ACF9-727D89A29F28}" type="sibTrans" cxnId="{65EEB872-C82D-4770-B5E6-0771BB590028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EF023D5D-F6E9-49DB-9964-A5FC77305B9D}">
      <dgm:prSet phldrT="[Text]" custT="1"/>
      <dgm:spPr/>
      <dgm:t>
        <a:bodyPr/>
        <a:lstStyle/>
        <a:p>
          <a:r>
            <a:rPr lang="en-US" sz="2400" smtClean="0">
              <a:solidFill>
                <a:schemeClr val="tx1"/>
              </a:solidFill>
            </a:rPr>
            <a:t>Food</a:t>
          </a:r>
        </a:p>
        <a:p>
          <a:r>
            <a:rPr lang="en-US" sz="2400" smtClean="0">
              <a:solidFill>
                <a:schemeClr val="tx1"/>
              </a:solidFill>
            </a:rPr>
            <a:t>Cost of transportation</a:t>
          </a:r>
          <a:endParaRPr lang="en-IN" sz="2400" dirty="0">
            <a:solidFill>
              <a:schemeClr val="tx1"/>
            </a:solidFill>
            <a:latin typeface="+mn-lt"/>
          </a:endParaRPr>
        </a:p>
      </dgm:t>
    </dgm:pt>
    <dgm:pt modelId="{A0AE28D3-38C1-43C6-AC63-82E83CF811DA}" type="parTrans" cxnId="{6A065B41-AA5D-4808-8001-26B0E2E2EAFC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98E480AC-0117-4E8B-8A31-D3D9E5E932D7}" type="sibTrans" cxnId="{6A065B41-AA5D-4808-8001-26B0E2E2EAFC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0B45B31B-5474-4598-BA3A-A396F0605C19}">
      <dgm:prSet phldrT="[Text]" custT="1"/>
      <dgm:spPr/>
      <dgm:t>
        <a:bodyPr/>
        <a:lstStyle/>
        <a:p>
          <a:r>
            <a:rPr lang="en-US" sz="2400" smtClean="0">
              <a:solidFill>
                <a:schemeClr val="tx1"/>
              </a:solidFill>
            </a:rPr>
            <a:t>Comprehensive Pricing Perspective</a:t>
          </a:r>
          <a:endParaRPr lang="en-IN" sz="2400" dirty="0">
            <a:solidFill>
              <a:schemeClr val="tx1"/>
            </a:solidFill>
            <a:latin typeface="+mn-lt"/>
          </a:endParaRPr>
        </a:p>
      </dgm:t>
    </dgm:pt>
    <dgm:pt modelId="{FBEDA9FB-EB1E-4647-B070-938321238AB9}" type="parTrans" cxnId="{B7626A85-81B5-4E75-BF20-7326C59466A4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C87F9E5D-1D60-4E54-8B1C-746F091B8FA4}" type="sibTrans" cxnId="{B7626A85-81B5-4E75-BF20-7326C59466A4}">
      <dgm:prSet/>
      <dgm:spPr/>
      <dgm:t>
        <a:bodyPr/>
        <a:lstStyle/>
        <a:p>
          <a:endParaRPr lang="en-IN">
            <a:latin typeface="+mn-lt"/>
          </a:endParaRPr>
        </a:p>
      </dgm:t>
    </dgm:pt>
    <dgm:pt modelId="{C62F208B-C963-4686-AF3E-66C530706CC0}" type="pres">
      <dgm:prSet presAssocID="{94168785-11EE-4071-8036-30E679BE542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CE79725B-BDEB-473C-A89F-1A09D4578723}" type="pres">
      <dgm:prSet presAssocID="{9613DF43-DED9-441D-804D-689BE6AF0855}" presName="compNode" presStyleCnt="0"/>
      <dgm:spPr/>
      <dgm:t>
        <a:bodyPr/>
        <a:lstStyle/>
        <a:p>
          <a:endParaRPr lang="en-IN"/>
        </a:p>
      </dgm:t>
    </dgm:pt>
    <dgm:pt modelId="{73A0E1C4-FE9A-415E-AA64-EAF2D3331782}" type="pres">
      <dgm:prSet presAssocID="{9613DF43-DED9-441D-804D-689BE6AF0855}" presName="aNode" presStyleLbl="bgShp" presStyleIdx="0" presStyleCnt="1"/>
      <dgm:spPr/>
      <dgm:t>
        <a:bodyPr/>
        <a:lstStyle/>
        <a:p>
          <a:endParaRPr lang="en-IN"/>
        </a:p>
      </dgm:t>
    </dgm:pt>
    <dgm:pt modelId="{F390A832-4D1F-4AC5-8B32-F95A9B934ECB}" type="pres">
      <dgm:prSet presAssocID="{9613DF43-DED9-441D-804D-689BE6AF0855}" presName="textNode" presStyleLbl="bgShp" presStyleIdx="0" presStyleCnt="1"/>
      <dgm:spPr/>
      <dgm:t>
        <a:bodyPr/>
        <a:lstStyle/>
        <a:p>
          <a:endParaRPr lang="en-IN"/>
        </a:p>
      </dgm:t>
    </dgm:pt>
    <dgm:pt modelId="{746D7C28-7709-4365-954D-6DD34597869F}" type="pres">
      <dgm:prSet presAssocID="{9613DF43-DED9-441D-804D-689BE6AF0855}" presName="compChildNode" presStyleCnt="0"/>
      <dgm:spPr/>
      <dgm:t>
        <a:bodyPr/>
        <a:lstStyle/>
        <a:p>
          <a:endParaRPr lang="en-IN"/>
        </a:p>
      </dgm:t>
    </dgm:pt>
    <dgm:pt modelId="{D3D6BA94-B509-4BB4-8093-9D5316E525A9}" type="pres">
      <dgm:prSet presAssocID="{9613DF43-DED9-441D-804D-689BE6AF0855}" presName="theInnerList" presStyleCnt="0"/>
      <dgm:spPr/>
      <dgm:t>
        <a:bodyPr/>
        <a:lstStyle/>
        <a:p>
          <a:endParaRPr lang="en-IN"/>
        </a:p>
      </dgm:t>
    </dgm:pt>
    <dgm:pt modelId="{F32635AE-9848-4B0F-A098-3BEC6E432826}" type="pres">
      <dgm:prSet presAssocID="{F0F0E915-981D-438A-A8F0-DBDB86B8B12B}" presName="childNode" presStyleLbl="node1" presStyleIdx="0" presStyleCnt="4" custScaleX="10297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56C5916-9EDA-45B6-AB83-C8C49D88EA98}" type="pres">
      <dgm:prSet presAssocID="{F0F0E915-981D-438A-A8F0-DBDB86B8B12B}" presName="aSpace2" presStyleCnt="0"/>
      <dgm:spPr/>
      <dgm:t>
        <a:bodyPr/>
        <a:lstStyle/>
        <a:p>
          <a:endParaRPr lang="en-IN"/>
        </a:p>
      </dgm:t>
    </dgm:pt>
    <dgm:pt modelId="{4BD5BF91-AA60-4506-AFBC-986980E960DD}" type="pres">
      <dgm:prSet presAssocID="{EA0E40C6-A751-42AC-9D64-160F7C64EEBD}" presName="childNode" presStyleLbl="node1" presStyleIdx="1" presStyleCnt="4" custScaleX="10297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3356B31-7364-47CC-8420-ABC7C2BD1F6B}" type="pres">
      <dgm:prSet presAssocID="{EA0E40C6-A751-42AC-9D64-160F7C64EEBD}" presName="aSpace2" presStyleCnt="0"/>
      <dgm:spPr/>
      <dgm:t>
        <a:bodyPr/>
        <a:lstStyle/>
        <a:p>
          <a:endParaRPr lang="en-IN"/>
        </a:p>
      </dgm:t>
    </dgm:pt>
    <dgm:pt modelId="{A93B7A30-C5F3-4F57-A434-A14E2E1CC257}" type="pres">
      <dgm:prSet presAssocID="{EF023D5D-F6E9-49DB-9964-A5FC77305B9D}" presName="childNode" presStyleLbl="node1" presStyleIdx="2" presStyleCnt="4" custScaleX="10297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D7838AE-B46B-43ED-9085-6D095FDF2CB4}" type="pres">
      <dgm:prSet presAssocID="{EF023D5D-F6E9-49DB-9964-A5FC77305B9D}" presName="aSpace2" presStyleCnt="0"/>
      <dgm:spPr/>
      <dgm:t>
        <a:bodyPr/>
        <a:lstStyle/>
        <a:p>
          <a:endParaRPr lang="en-IN"/>
        </a:p>
      </dgm:t>
    </dgm:pt>
    <dgm:pt modelId="{98EA1A1A-7199-4C0C-ABCF-1BCED70AACB0}" type="pres">
      <dgm:prSet presAssocID="{0B45B31B-5474-4598-BA3A-A396F0605C19}" presName="childNode" presStyleLbl="node1" presStyleIdx="3" presStyleCnt="4" custScaleX="10297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D0EB99E-F7B0-4AB3-A650-10A4CD464D3A}" srcId="{94168785-11EE-4071-8036-30E679BE542C}" destId="{9613DF43-DED9-441D-804D-689BE6AF0855}" srcOrd="0" destOrd="0" parTransId="{52CEC73D-DBFE-4091-A159-A5EE6ABCE326}" sibTransId="{4317B084-CFF7-4518-A2A2-5E1A77C1B8EB}"/>
    <dgm:cxn modelId="{A148FD5B-5821-7140-9FDE-68A8A14593B9}" type="presOf" srcId="{EF023D5D-F6E9-49DB-9964-A5FC77305B9D}" destId="{A93B7A30-C5F3-4F57-A434-A14E2E1CC257}" srcOrd="0" destOrd="0" presId="urn:microsoft.com/office/officeart/2005/8/layout/lProcess2"/>
    <dgm:cxn modelId="{8C1CCFB4-0603-4F1F-B0D2-62A902A9D001}" srcId="{9613DF43-DED9-441D-804D-689BE6AF0855}" destId="{F0F0E915-981D-438A-A8F0-DBDB86B8B12B}" srcOrd="0" destOrd="0" parTransId="{C63AAD1E-BFBD-4339-BBF2-0FBD85C6E1E4}" sibTransId="{43841803-408E-4F9A-AF0B-2A42F3812C27}"/>
    <dgm:cxn modelId="{6A065B41-AA5D-4808-8001-26B0E2E2EAFC}" srcId="{9613DF43-DED9-441D-804D-689BE6AF0855}" destId="{EF023D5D-F6E9-49DB-9964-A5FC77305B9D}" srcOrd="2" destOrd="0" parTransId="{A0AE28D3-38C1-43C6-AC63-82E83CF811DA}" sibTransId="{98E480AC-0117-4E8B-8A31-D3D9E5E932D7}"/>
    <dgm:cxn modelId="{B7626A85-81B5-4E75-BF20-7326C59466A4}" srcId="{9613DF43-DED9-441D-804D-689BE6AF0855}" destId="{0B45B31B-5474-4598-BA3A-A396F0605C19}" srcOrd="3" destOrd="0" parTransId="{FBEDA9FB-EB1E-4647-B070-938321238AB9}" sibTransId="{C87F9E5D-1D60-4E54-8B1C-746F091B8FA4}"/>
    <dgm:cxn modelId="{3E7523F3-A777-0949-B4B8-0461793B029E}" type="presOf" srcId="{EA0E40C6-A751-42AC-9D64-160F7C64EEBD}" destId="{4BD5BF91-AA60-4506-AFBC-986980E960DD}" srcOrd="0" destOrd="0" presId="urn:microsoft.com/office/officeart/2005/8/layout/lProcess2"/>
    <dgm:cxn modelId="{65EEB872-C82D-4770-B5E6-0771BB590028}" srcId="{9613DF43-DED9-441D-804D-689BE6AF0855}" destId="{EA0E40C6-A751-42AC-9D64-160F7C64EEBD}" srcOrd="1" destOrd="0" parTransId="{4568ED36-5112-4976-8B91-E96527D0CC60}" sibTransId="{B30B5213-84B3-4721-ACF9-727D89A29F28}"/>
    <dgm:cxn modelId="{8FE9D86F-B7E6-2C44-8F47-5B137B084054}" type="presOf" srcId="{F0F0E915-981D-438A-A8F0-DBDB86B8B12B}" destId="{F32635AE-9848-4B0F-A098-3BEC6E432826}" srcOrd="0" destOrd="0" presId="urn:microsoft.com/office/officeart/2005/8/layout/lProcess2"/>
    <dgm:cxn modelId="{F315CB13-EB2C-3948-A56F-6E6459E3361A}" type="presOf" srcId="{9613DF43-DED9-441D-804D-689BE6AF0855}" destId="{F390A832-4D1F-4AC5-8B32-F95A9B934ECB}" srcOrd="1" destOrd="0" presId="urn:microsoft.com/office/officeart/2005/8/layout/lProcess2"/>
    <dgm:cxn modelId="{F5C1143D-3E5F-2F41-A317-4211E04C16C0}" type="presOf" srcId="{94168785-11EE-4071-8036-30E679BE542C}" destId="{C62F208B-C963-4686-AF3E-66C530706CC0}" srcOrd="0" destOrd="0" presId="urn:microsoft.com/office/officeart/2005/8/layout/lProcess2"/>
    <dgm:cxn modelId="{09CD1009-C64E-194F-A865-A52EE41E54A9}" type="presOf" srcId="{9613DF43-DED9-441D-804D-689BE6AF0855}" destId="{73A0E1C4-FE9A-415E-AA64-EAF2D3331782}" srcOrd="0" destOrd="0" presId="urn:microsoft.com/office/officeart/2005/8/layout/lProcess2"/>
    <dgm:cxn modelId="{64A176AD-F99B-604F-9279-38F5481C70C2}" type="presOf" srcId="{0B45B31B-5474-4598-BA3A-A396F0605C19}" destId="{98EA1A1A-7199-4C0C-ABCF-1BCED70AACB0}" srcOrd="0" destOrd="0" presId="urn:microsoft.com/office/officeart/2005/8/layout/lProcess2"/>
    <dgm:cxn modelId="{0C7E2D45-780C-7A49-97C6-804A65D7319F}" type="presParOf" srcId="{C62F208B-C963-4686-AF3E-66C530706CC0}" destId="{CE79725B-BDEB-473C-A89F-1A09D4578723}" srcOrd="0" destOrd="0" presId="urn:microsoft.com/office/officeart/2005/8/layout/lProcess2"/>
    <dgm:cxn modelId="{11BF0994-99DF-0F4D-BD59-D0C43651EE1E}" type="presParOf" srcId="{CE79725B-BDEB-473C-A89F-1A09D4578723}" destId="{73A0E1C4-FE9A-415E-AA64-EAF2D3331782}" srcOrd="0" destOrd="0" presId="urn:microsoft.com/office/officeart/2005/8/layout/lProcess2"/>
    <dgm:cxn modelId="{926A0B79-99F3-2B42-A3D5-C7619D30D2B7}" type="presParOf" srcId="{CE79725B-BDEB-473C-A89F-1A09D4578723}" destId="{F390A832-4D1F-4AC5-8B32-F95A9B934ECB}" srcOrd="1" destOrd="0" presId="urn:microsoft.com/office/officeart/2005/8/layout/lProcess2"/>
    <dgm:cxn modelId="{6991C5F9-8B82-AF45-BC53-AB2DFF7ADD41}" type="presParOf" srcId="{CE79725B-BDEB-473C-A89F-1A09D4578723}" destId="{746D7C28-7709-4365-954D-6DD34597869F}" srcOrd="2" destOrd="0" presId="urn:microsoft.com/office/officeart/2005/8/layout/lProcess2"/>
    <dgm:cxn modelId="{48173FE3-6163-C746-9F6B-3739ACB01B17}" type="presParOf" srcId="{746D7C28-7709-4365-954D-6DD34597869F}" destId="{D3D6BA94-B509-4BB4-8093-9D5316E525A9}" srcOrd="0" destOrd="0" presId="urn:microsoft.com/office/officeart/2005/8/layout/lProcess2"/>
    <dgm:cxn modelId="{069FDDD7-6701-0B43-A2DF-F0F3C65CE523}" type="presParOf" srcId="{D3D6BA94-B509-4BB4-8093-9D5316E525A9}" destId="{F32635AE-9848-4B0F-A098-3BEC6E432826}" srcOrd="0" destOrd="0" presId="urn:microsoft.com/office/officeart/2005/8/layout/lProcess2"/>
    <dgm:cxn modelId="{CFC5901C-933B-5347-AD86-AC0BB1423A5E}" type="presParOf" srcId="{D3D6BA94-B509-4BB4-8093-9D5316E525A9}" destId="{C56C5916-9EDA-45B6-AB83-C8C49D88EA98}" srcOrd="1" destOrd="0" presId="urn:microsoft.com/office/officeart/2005/8/layout/lProcess2"/>
    <dgm:cxn modelId="{D846BB7E-4928-E446-8CA1-B4AC0AD75082}" type="presParOf" srcId="{D3D6BA94-B509-4BB4-8093-9D5316E525A9}" destId="{4BD5BF91-AA60-4506-AFBC-986980E960DD}" srcOrd="2" destOrd="0" presId="urn:microsoft.com/office/officeart/2005/8/layout/lProcess2"/>
    <dgm:cxn modelId="{BD1F97FD-F423-2E4F-87C0-FFCE7695E0EF}" type="presParOf" srcId="{D3D6BA94-B509-4BB4-8093-9D5316E525A9}" destId="{53356B31-7364-47CC-8420-ABC7C2BD1F6B}" srcOrd="3" destOrd="0" presId="urn:microsoft.com/office/officeart/2005/8/layout/lProcess2"/>
    <dgm:cxn modelId="{22EF3E81-C356-1543-997C-ABD193F37337}" type="presParOf" srcId="{D3D6BA94-B509-4BB4-8093-9D5316E525A9}" destId="{A93B7A30-C5F3-4F57-A434-A14E2E1CC257}" srcOrd="4" destOrd="0" presId="urn:microsoft.com/office/officeart/2005/8/layout/lProcess2"/>
    <dgm:cxn modelId="{3D7BFC9B-D0C6-8342-86CE-4AAF13E497DD}" type="presParOf" srcId="{D3D6BA94-B509-4BB4-8093-9D5316E525A9}" destId="{BD7838AE-B46B-43ED-9085-6D095FDF2CB4}" srcOrd="5" destOrd="0" presId="urn:microsoft.com/office/officeart/2005/8/layout/lProcess2"/>
    <dgm:cxn modelId="{83CD21FF-E0DE-DB4C-9F33-4B0D50F3BA96}" type="presParOf" srcId="{D3D6BA94-B509-4BB4-8093-9D5316E525A9}" destId="{98EA1A1A-7199-4C0C-ABCF-1BCED70AACB0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168785-11EE-4071-8036-30E679BE542C}" type="doc">
      <dgm:prSet loTypeId="urn:microsoft.com/office/officeart/2005/8/layout/radial6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613DF43-DED9-441D-804D-689BE6AF0855}">
      <dgm:prSet phldrT="[Text]" custT="1"/>
      <dgm:spPr/>
      <dgm:t>
        <a:bodyPr/>
        <a:lstStyle/>
        <a:p>
          <a:pPr algn="ctr"/>
          <a:r>
            <a:rPr lang="en-IN" sz="2000" dirty="0" smtClean="0">
              <a:solidFill>
                <a:schemeClr val="tx1"/>
              </a:solidFill>
              <a:latin typeface="+mn-lt"/>
            </a:rPr>
            <a:t>Components</a:t>
          </a:r>
          <a:r>
            <a:rPr lang="en-IN" sz="1800" dirty="0" smtClean="0">
              <a:solidFill>
                <a:schemeClr val="tx1"/>
              </a:solidFill>
              <a:latin typeface="+mn-lt"/>
            </a:rPr>
            <a:t> of Packages</a:t>
          </a:r>
          <a:endParaRPr lang="en-IN" sz="1800" dirty="0">
            <a:solidFill>
              <a:schemeClr val="tx1"/>
            </a:solidFill>
            <a:latin typeface="+mn-lt"/>
          </a:endParaRPr>
        </a:p>
      </dgm:t>
    </dgm:pt>
    <dgm:pt modelId="{52CEC73D-DBFE-4091-A159-A5EE6ABCE326}" type="parTrans" cxnId="{4D0EB99E-F7B0-4AB3-A650-10A4CD464D3A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4317B084-CFF7-4518-A2A2-5E1A77C1B8EB}" type="sibTrans" cxnId="{4D0EB99E-F7B0-4AB3-A650-10A4CD464D3A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F0F0E915-981D-438A-A8F0-DBDB86B8B12B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chemeClr val="tx1"/>
              </a:solidFill>
            </a:rPr>
            <a:t>Consultation, Diagnostics, Medicines,</a:t>
          </a:r>
          <a:endParaRPr lang="en-IN" sz="2000" b="1" dirty="0">
            <a:solidFill>
              <a:schemeClr val="tx1"/>
            </a:solidFill>
            <a:latin typeface="+mn-lt"/>
          </a:endParaRPr>
        </a:p>
      </dgm:t>
    </dgm:pt>
    <dgm:pt modelId="{C63AAD1E-BFBD-4339-BBF2-0FBD85C6E1E4}" type="parTrans" cxnId="{8C1CCFB4-0603-4F1F-B0D2-62A902A9D001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43841803-408E-4F9A-AF0B-2A42F3812C27}" type="sibTrans" cxnId="{8C1CCFB4-0603-4F1F-B0D2-62A902A9D001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EA0E40C6-A751-42AC-9D64-160F7C64EEBD}">
      <dgm:prSet phldrT="[Text]"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Procedure, Complications, Hospital charges, Follow-up,</a:t>
          </a:r>
          <a:r>
            <a:rPr lang="en-US" sz="1600" dirty="0" smtClean="0"/>
            <a:t>.</a:t>
          </a:r>
          <a:endParaRPr lang="en-IN" sz="1600" b="1" dirty="0">
            <a:solidFill>
              <a:schemeClr val="tx1"/>
            </a:solidFill>
            <a:latin typeface="+mn-lt"/>
          </a:endParaRPr>
        </a:p>
      </dgm:t>
    </dgm:pt>
    <dgm:pt modelId="{4568ED36-5112-4976-8B91-E96527D0CC60}" type="parTrans" cxnId="{65EEB872-C82D-4770-B5E6-0771BB590028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B30B5213-84B3-4721-ACF9-727D89A29F28}" type="sibTrans" cxnId="{65EEB872-C82D-4770-B5E6-0771BB590028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EF023D5D-F6E9-49DB-9964-A5FC77305B9D}">
      <dgm:prSet phldrT="[Text]" custT="1"/>
      <dgm:spPr/>
      <dgm:t>
        <a:bodyPr/>
        <a:lstStyle/>
        <a:p>
          <a:pPr algn="ctr"/>
          <a:r>
            <a:rPr lang="en-US" sz="2400" dirty="0" smtClean="0">
              <a:solidFill>
                <a:srgbClr val="000000"/>
              </a:solidFill>
            </a:rPr>
            <a:t>Food</a:t>
          </a:r>
          <a:r>
            <a:rPr lang="en-US" sz="2400" dirty="0" smtClean="0"/>
            <a:t>  </a:t>
          </a:r>
        </a:p>
      </dgm:t>
    </dgm:pt>
    <dgm:pt modelId="{A0AE28D3-38C1-43C6-AC63-82E83CF811DA}" type="parTrans" cxnId="{6A065B41-AA5D-4808-8001-26B0E2E2EAFC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98E480AC-0117-4E8B-8A31-D3D9E5E932D7}" type="sibTrans" cxnId="{6A065B41-AA5D-4808-8001-26B0E2E2EAFC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0B45B31B-5474-4598-BA3A-A396F0605C19}">
      <dgm:prSet phldrT="[Text]" custT="1"/>
      <dgm:spPr/>
      <dgm:t>
        <a:bodyPr/>
        <a:lstStyle/>
        <a:p>
          <a:pPr algn="ctr"/>
          <a:r>
            <a:rPr lang="en-US" sz="2000" b="1" dirty="0" smtClean="0">
              <a:solidFill>
                <a:schemeClr val="tx1"/>
              </a:solidFill>
            </a:rPr>
            <a:t>Ambulance charges in case of death</a:t>
          </a:r>
          <a:endParaRPr lang="en-IN" sz="2000" dirty="0">
            <a:latin typeface="+mn-lt"/>
          </a:endParaRPr>
        </a:p>
      </dgm:t>
    </dgm:pt>
    <dgm:pt modelId="{FBEDA9FB-EB1E-4647-B070-938321238AB9}" type="parTrans" cxnId="{B7626A85-81B5-4E75-BF20-7326C59466A4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C87F9E5D-1D60-4E54-8B1C-746F091B8FA4}" type="sibTrans" cxnId="{B7626A85-81B5-4E75-BF20-7326C59466A4}">
      <dgm:prSet/>
      <dgm:spPr/>
      <dgm:t>
        <a:bodyPr/>
        <a:lstStyle/>
        <a:p>
          <a:pPr algn="ctr"/>
          <a:endParaRPr lang="en-IN">
            <a:latin typeface="+mn-lt"/>
          </a:endParaRPr>
        </a:p>
      </dgm:t>
    </dgm:pt>
    <dgm:pt modelId="{15CCAE47-70B9-465E-A8D7-EFC98BE80003}" type="pres">
      <dgm:prSet presAssocID="{94168785-11EE-4071-8036-30E679BE542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5FDBDCA-3F91-4921-8584-73B3B468BEC9}" type="pres">
      <dgm:prSet presAssocID="{9613DF43-DED9-441D-804D-689BE6AF0855}" presName="centerShape" presStyleLbl="node0" presStyleIdx="0" presStyleCnt="1" custScaleX="86550" custScaleY="72329"/>
      <dgm:spPr/>
      <dgm:t>
        <a:bodyPr/>
        <a:lstStyle/>
        <a:p>
          <a:endParaRPr lang="en-IN"/>
        </a:p>
      </dgm:t>
    </dgm:pt>
    <dgm:pt modelId="{6482AF05-DCA0-4CE4-A8A7-73CCA1D24930}" type="pres">
      <dgm:prSet presAssocID="{F0F0E915-981D-438A-A8F0-DBDB86B8B12B}" presName="node" presStyleLbl="node1" presStyleIdx="0" presStyleCnt="4" custScaleX="14970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F43E929-AE56-4BE1-A946-2F81BB069E83}" type="pres">
      <dgm:prSet presAssocID="{F0F0E915-981D-438A-A8F0-DBDB86B8B12B}" presName="dummy" presStyleCnt="0"/>
      <dgm:spPr/>
      <dgm:t>
        <a:bodyPr/>
        <a:lstStyle/>
        <a:p>
          <a:endParaRPr lang="en-IN"/>
        </a:p>
      </dgm:t>
    </dgm:pt>
    <dgm:pt modelId="{62A487D3-E652-49A3-9054-A67DC0E3FAF6}" type="pres">
      <dgm:prSet presAssocID="{43841803-408E-4F9A-AF0B-2A42F3812C27}" presName="sibTrans" presStyleLbl="sibTrans2D1" presStyleIdx="0" presStyleCnt="4"/>
      <dgm:spPr/>
      <dgm:t>
        <a:bodyPr/>
        <a:lstStyle/>
        <a:p>
          <a:endParaRPr lang="en-IN"/>
        </a:p>
      </dgm:t>
    </dgm:pt>
    <dgm:pt modelId="{E9FD74EE-3988-4575-B5A1-7616A03E569E}" type="pres">
      <dgm:prSet presAssocID="{EA0E40C6-A751-42AC-9D64-160F7C64EEBD}" presName="node" presStyleLbl="node1" presStyleIdx="1" presStyleCnt="4" custScaleX="162738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BD9533E-3720-4D00-8B08-D073388A4CC3}" type="pres">
      <dgm:prSet presAssocID="{EA0E40C6-A751-42AC-9D64-160F7C64EEBD}" presName="dummy" presStyleCnt="0"/>
      <dgm:spPr/>
      <dgm:t>
        <a:bodyPr/>
        <a:lstStyle/>
        <a:p>
          <a:endParaRPr lang="en-IN"/>
        </a:p>
      </dgm:t>
    </dgm:pt>
    <dgm:pt modelId="{E7D9428B-CB8E-4B96-BCFA-5EB8970BCF35}" type="pres">
      <dgm:prSet presAssocID="{B30B5213-84B3-4721-ACF9-727D89A29F28}" presName="sibTrans" presStyleLbl="sibTrans2D1" presStyleIdx="1" presStyleCnt="4"/>
      <dgm:spPr/>
      <dgm:t>
        <a:bodyPr/>
        <a:lstStyle/>
        <a:p>
          <a:endParaRPr lang="en-IN"/>
        </a:p>
      </dgm:t>
    </dgm:pt>
    <dgm:pt modelId="{815C4802-9EAC-4589-AB91-9679D173EC3E}" type="pres">
      <dgm:prSet presAssocID="{EF023D5D-F6E9-49DB-9964-A5FC77305B9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F15DB45-7574-4A92-BD6B-F43471D6D05A}" type="pres">
      <dgm:prSet presAssocID="{EF023D5D-F6E9-49DB-9964-A5FC77305B9D}" presName="dummy" presStyleCnt="0"/>
      <dgm:spPr/>
      <dgm:t>
        <a:bodyPr/>
        <a:lstStyle/>
        <a:p>
          <a:endParaRPr lang="en-IN"/>
        </a:p>
      </dgm:t>
    </dgm:pt>
    <dgm:pt modelId="{07001404-9936-46EB-92DC-CDCA56495B54}" type="pres">
      <dgm:prSet presAssocID="{98E480AC-0117-4E8B-8A31-D3D9E5E932D7}" presName="sibTrans" presStyleLbl="sibTrans2D1" presStyleIdx="2" presStyleCnt="4"/>
      <dgm:spPr/>
      <dgm:t>
        <a:bodyPr/>
        <a:lstStyle/>
        <a:p>
          <a:endParaRPr lang="en-IN"/>
        </a:p>
      </dgm:t>
    </dgm:pt>
    <dgm:pt modelId="{2AED015E-7314-48C3-91F1-35F34AA64680}" type="pres">
      <dgm:prSet presAssocID="{0B45B31B-5474-4598-BA3A-A396F0605C19}" presName="node" presStyleLbl="node1" presStyleIdx="3" presStyleCnt="4" custScaleX="1569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B1BB705-B08B-4968-9294-722903388EC9}" type="pres">
      <dgm:prSet presAssocID="{0B45B31B-5474-4598-BA3A-A396F0605C19}" presName="dummy" presStyleCnt="0"/>
      <dgm:spPr/>
      <dgm:t>
        <a:bodyPr/>
        <a:lstStyle/>
        <a:p>
          <a:endParaRPr lang="en-IN"/>
        </a:p>
      </dgm:t>
    </dgm:pt>
    <dgm:pt modelId="{9225E921-030B-4223-8D0E-99BBF4377C8D}" type="pres">
      <dgm:prSet presAssocID="{C87F9E5D-1D60-4E54-8B1C-746F091B8FA4}" presName="sibTrans" presStyleLbl="sibTrans2D1" presStyleIdx="3" presStyleCnt="4" custScaleX="110391" custLinFactNeighborY="5665"/>
      <dgm:spPr/>
      <dgm:t>
        <a:bodyPr/>
        <a:lstStyle/>
        <a:p>
          <a:endParaRPr lang="en-IN"/>
        </a:p>
      </dgm:t>
    </dgm:pt>
  </dgm:ptLst>
  <dgm:cxnLst>
    <dgm:cxn modelId="{56A213A4-EC7B-9446-9E84-4C77BF08ED8B}" type="presOf" srcId="{EA0E40C6-A751-42AC-9D64-160F7C64EEBD}" destId="{E9FD74EE-3988-4575-B5A1-7616A03E569E}" srcOrd="0" destOrd="0" presId="urn:microsoft.com/office/officeart/2005/8/layout/radial6"/>
    <dgm:cxn modelId="{4D0EB99E-F7B0-4AB3-A650-10A4CD464D3A}" srcId="{94168785-11EE-4071-8036-30E679BE542C}" destId="{9613DF43-DED9-441D-804D-689BE6AF0855}" srcOrd="0" destOrd="0" parTransId="{52CEC73D-DBFE-4091-A159-A5EE6ABCE326}" sibTransId="{4317B084-CFF7-4518-A2A2-5E1A77C1B8EB}"/>
    <dgm:cxn modelId="{8C1CCFB4-0603-4F1F-B0D2-62A902A9D001}" srcId="{9613DF43-DED9-441D-804D-689BE6AF0855}" destId="{F0F0E915-981D-438A-A8F0-DBDB86B8B12B}" srcOrd="0" destOrd="0" parTransId="{C63AAD1E-BFBD-4339-BBF2-0FBD85C6E1E4}" sibTransId="{43841803-408E-4F9A-AF0B-2A42F3812C27}"/>
    <dgm:cxn modelId="{6A065B41-AA5D-4808-8001-26B0E2E2EAFC}" srcId="{9613DF43-DED9-441D-804D-689BE6AF0855}" destId="{EF023D5D-F6E9-49DB-9964-A5FC77305B9D}" srcOrd="2" destOrd="0" parTransId="{A0AE28D3-38C1-43C6-AC63-82E83CF811DA}" sibTransId="{98E480AC-0117-4E8B-8A31-D3D9E5E932D7}"/>
    <dgm:cxn modelId="{B7626A85-81B5-4E75-BF20-7326C59466A4}" srcId="{9613DF43-DED9-441D-804D-689BE6AF0855}" destId="{0B45B31B-5474-4598-BA3A-A396F0605C19}" srcOrd="3" destOrd="0" parTransId="{FBEDA9FB-EB1E-4647-B070-938321238AB9}" sibTransId="{C87F9E5D-1D60-4E54-8B1C-746F091B8FA4}"/>
    <dgm:cxn modelId="{F0BC9360-7E26-6146-991F-FD1F658076A2}" type="presOf" srcId="{9613DF43-DED9-441D-804D-689BE6AF0855}" destId="{F5FDBDCA-3F91-4921-8584-73B3B468BEC9}" srcOrd="0" destOrd="0" presId="urn:microsoft.com/office/officeart/2005/8/layout/radial6"/>
    <dgm:cxn modelId="{E0D21E79-1470-044F-9356-4BB909FAEB3C}" type="presOf" srcId="{0B45B31B-5474-4598-BA3A-A396F0605C19}" destId="{2AED015E-7314-48C3-91F1-35F34AA64680}" srcOrd="0" destOrd="0" presId="urn:microsoft.com/office/officeart/2005/8/layout/radial6"/>
    <dgm:cxn modelId="{6D7B476A-EC76-8542-BEE1-44AD4293E5FD}" type="presOf" srcId="{EF023D5D-F6E9-49DB-9964-A5FC77305B9D}" destId="{815C4802-9EAC-4589-AB91-9679D173EC3E}" srcOrd="0" destOrd="0" presId="urn:microsoft.com/office/officeart/2005/8/layout/radial6"/>
    <dgm:cxn modelId="{65EEB872-C82D-4770-B5E6-0771BB590028}" srcId="{9613DF43-DED9-441D-804D-689BE6AF0855}" destId="{EA0E40C6-A751-42AC-9D64-160F7C64EEBD}" srcOrd="1" destOrd="0" parTransId="{4568ED36-5112-4976-8B91-E96527D0CC60}" sibTransId="{B30B5213-84B3-4721-ACF9-727D89A29F28}"/>
    <dgm:cxn modelId="{73860E86-1A41-6444-A2DE-417DAFC1CE96}" type="presOf" srcId="{B30B5213-84B3-4721-ACF9-727D89A29F28}" destId="{E7D9428B-CB8E-4B96-BCFA-5EB8970BCF35}" srcOrd="0" destOrd="0" presId="urn:microsoft.com/office/officeart/2005/8/layout/radial6"/>
    <dgm:cxn modelId="{F3CE801C-9A86-A141-83E9-A2B2A8C5E8B9}" type="presOf" srcId="{43841803-408E-4F9A-AF0B-2A42F3812C27}" destId="{62A487D3-E652-49A3-9054-A67DC0E3FAF6}" srcOrd="0" destOrd="0" presId="urn:microsoft.com/office/officeart/2005/8/layout/radial6"/>
    <dgm:cxn modelId="{DDA95E45-7FA4-EF43-99C6-E82E0A61BAB6}" type="presOf" srcId="{98E480AC-0117-4E8B-8A31-D3D9E5E932D7}" destId="{07001404-9936-46EB-92DC-CDCA56495B54}" srcOrd="0" destOrd="0" presId="urn:microsoft.com/office/officeart/2005/8/layout/radial6"/>
    <dgm:cxn modelId="{052F80E6-4068-E947-AF17-EB538C850ABC}" type="presOf" srcId="{F0F0E915-981D-438A-A8F0-DBDB86B8B12B}" destId="{6482AF05-DCA0-4CE4-A8A7-73CCA1D24930}" srcOrd="0" destOrd="0" presId="urn:microsoft.com/office/officeart/2005/8/layout/radial6"/>
    <dgm:cxn modelId="{72B4E95E-318C-FC4C-9B72-84A00DEF9052}" type="presOf" srcId="{94168785-11EE-4071-8036-30E679BE542C}" destId="{15CCAE47-70B9-465E-A8D7-EFC98BE80003}" srcOrd="0" destOrd="0" presId="urn:microsoft.com/office/officeart/2005/8/layout/radial6"/>
    <dgm:cxn modelId="{A6E2A1E4-D4BC-6448-99B9-87C209D573B5}" type="presOf" srcId="{C87F9E5D-1D60-4E54-8B1C-746F091B8FA4}" destId="{9225E921-030B-4223-8D0E-99BBF4377C8D}" srcOrd="0" destOrd="0" presId="urn:microsoft.com/office/officeart/2005/8/layout/radial6"/>
    <dgm:cxn modelId="{DCA1F1A2-DE42-E04C-ACEB-1E868C7C5378}" type="presParOf" srcId="{15CCAE47-70B9-465E-A8D7-EFC98BE80003}" destId="{F5FDBDCA-3F91-4921-8584-73B3B468BEC9}" srcOrd="0" destOrd="0" presId="urn:microsoft.com/office/officeart/2005/8/layout/radial6"/>
    <dgm:cxn modelId="{355CCF25-4FA8-6A47-A11C-DA4240D0DE81}" type="presParOf" srcId="{15CCAE47-70B9-465E-A8D7-EFC98BE80003}" destId="{6482AF05-DCA0-4CE4-A8A7-73CCA1D24930}" srcOrd="1" destOrd="0" presId="urn:microsoft.com/office/officeart/2005/8/layout/radial6"/>
    <dgm:cxn modelId="{73DF82DA-3BFA-254E-ADB3-0F3BAEF14163}" type="presParOf" srcId="{15CCAE47-70B9-465E-A8D7-EFC98BE80003}" destId="{DF43E929-AE56-4BE1-A946-2F81BB069E83}" srcOrd="2" destOrd="0" presId="urn:microsoft.com/office/officeart/2005/8/layout/radial6"/>
    <dgm:cxn modelId="{2530D987-4388-6E44-8C81-83B9A6F3AFC2}" type="presParOf" srcId="{15CCAE47-70B9-465E-A8D7-EFC98BE80003}" destId="{62A487D3-E652-49A3-9054-A67DC0E3FAF6}" srcOrd="3" destOrd="0" presId="urn:microsoft.com/office/officeart/2005/8/layout/radial6"/>
    <dgm:cxn modelId="{1E6CA9FD-677E-D34B-95C0-8E9A9D3E5163}" type="presParOf" srcId="{15CCAE47-70B9-465E-A8D7-EFC98BE80003}" destId="{E9FD74EE-3988-4575-B5A1-7616A03E569E}" srcOrd="4" destOrd="0" presId="urn:microsoft.com/office/officeart/2005/8/layout/radial6"/>
    <dgm:cxn modelId="{A968DC9D-B59C-BA42-86DE-4FC317A55688}" type="presParOf" srcId="{15CCAE47-70B9-465E-A8D7-EFC98BE80003}" destId="{6BD9533E-3720-4D00-8B08-D073388A4CC3}" srcOrd="5" destOrd="0" presId="urn:microsoft.com/office/officeart/2005/8/layout/radial6"/>
    <dgm:cxn modelId="{AF0B1799-494A-E949-B354-B811257C2C01}" type="presParOf" srcId="{15CCAE47-70B9-465E-A8D7-EFC98BE80003}" destId="{E7D9428B-CB8E-4B96-BCFA-5EB8970BCF35}" srcOrd="6" destOrd="0" presId="urn:microsoft.com/office/officeart/2005/8/layout/radial6"/>
    <dgm:cxn modelId="{4D6B9F23-C4C4-9646-91E1-3C72668A6CBA}" type="presParOf" srcId="{15CCAE47-70B9-465E-A8D7-EFC98BE80003}" destId="{815C4802-9EAC-4589-AB91-9679D173EC3E}" srcOrd="7" destOrd="0" presId="urn:microsoft.com/office/officeart/2005/8/layout/radial6"/>
    <dgm:cxn modelId="{7E08E0D0-E4CB-E14A-B5D5-D515E64DB516}" type="presParOf" srcId="{15CCAE47-70B9-465E-A8D7-EFC98BE80003}" destId="{8F15DB45-7574-4A92-BD6B-F43471D6D05A}" srcOrd="8" destOrd="0" presId="urn:microsoft.com/office/officeart/2005/8/layout/radial6"/>
    <dgm:cxn modelId="{04B07254-2BB4-D54E-8937-0A58A525EBC9}" type="presParOf" srcId="{15CCAE47-70B9-465E-A8D7-EFC98BE80003}" destId="{07001404-9936-46EB-92DC-CDCA56495B54}" srcOrd="9" destOrd="0" presId="urn:microsoft.com/office/officeart/2005/8/layout/radial6"/>
    <dgm:cxn modelId="{13061D38-B409-A049-B1F1-FC916E5F6727}" type="presParOf" srcId="{15CCAE47-70B9-465E-A8D7-EFC98BE80003}" destId="{2AED015E-7314-48C3-91F1-35F34AA64680}" srcOrd="10" destOrd="0" presId="urn:microsoft.com/office/officeart/2005/8/layout/radial6"/>
    <dgm:cxn modelId="{70753F4D-E056-8149-9EC5-B7DD67F64C80}" type="presParOf" srcId="{15CCAE47-70B9-465E-A8D7-EFC98BE80003}" destId="{7B1BB705-B08B-4968-9294-722903388EC9}" srcOrd="11" destOrd="0" presId="urn:microsoft.com/office/officeart/2005/8/layout/radial6"/>
    <dgm:cxn modelId="{59AC1383-98F9-D944-BC5D-CED0FA59D83A}" type="presParOf" srcId="{15CCAE47-70B9-465E-A8D7-EFC98BE80003}" destId="{9225E921-030B-4223-8D0E-99BBF4377C8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FC4FF-32D2-44AC-BEE6-2DC9FC6A70EF}">
      <dsp:nvSpPr>
        <dsp:cNvPr id="0" name=""/>
        <dsp:cNvSpPr/>
      </dsp:nvSpPr>
      <dsp:spPr>
        <a:xfrm>
          <a:off x="3743347" y="2540000"/>
          <a:ext cx="748118" cy="1608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059" y="0"/>
              </a:lnTo>
              <a:lnTo>
                <a:pt x="374059" y="1608454"/>
              </a:lnTo>
              <a:lnTo>
                <a:pt x="748118" y="160845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064DF-EDC9-4DFC-B0A5-4F9E1919D6CF}">
      <dsp:nvSpPr>
        <dsp:cNvPr id="0" name=""/>
        <dsp:cNvSpPr/>
      </dsp:nvSpPr>
      <dsp:spPr>
        <a:xfrm>
          <a:off x="3743347" y="2372495"/>
          <a:ext cx="748118" cy="167504"/>
        </a:xfrm>
        <a:custGeom>
          <a:avLst/>
          <a:gdLst/>
          <a:ahLst/>
          <a:cxnLst/>
          <a:rect l="0" t="0" r="0" b="0"/>
          <a:pathLst>
            <a:path>
              <a:moveTo>
                <a:pt x="0" y="167504"/>
              </a:moveTo>
              <a:lnTo>
                <a:pt x="374059" y="167504"/>
              </a:lnTo>
              <a:lnTo>
                <a:pt x="374059" y="0"/>
              </a:lnTo>
              <a:lnTo>
                <a:pt x="74811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833B5-F404-44AC-9103-B316D9C0BC97}">
      <dsp:nvSpPr>
        <dsp:cNvPr id="0" name=""/>
        <dsp:cNvSpPr/>
      </dsp:nvSpPr>
      <dsp:spPr>
        <a:xfrm>
          <a:off x="3743347" y="764041"/>
          <a:ext cx="748118" cy="1775958"/>
        </a:xfrm>
        <a:custGeom>
          <a:avLst/>
          <a:gdLst/>
          <a:ahLst/>
          <a:cxnLst/>
          <a:rect l="0" t="0" r="0" b="0"/>
          <a:pathLst>
            <a:path>
              <a:moveTo>
                <a:pt x="0" y="1775958"/>
              </a:moveTo>
              <a:lnTo>
                <a:pt x="374059" y="1775958"/>
              </a:lnTo>
              <a:lnTo>
                <a:pt x="374059" y="0"/>
              </a:lnTo>
              <a:lnTo>
                <a:pt x="74811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F4471-52B5-4DB7-9222-C854D1769916}">
      <dsp:nvSpPr>
        <dsp:cNvPr id="0" name=""/>
        <dsp:cNvSpPr/>
      </dsp:nvSpPr>
      <dsp:spPr>
        <a:xfrm>
          <a:off x="2755" y="1969559"/>
          <a:ext cx="3740591" cy="11408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rgbClr val="0000FF"/>
              </a:solidFill>
            </a:rPr>
            <a:t>IMPLEMENTATION</a:t>
          </a:r>
        </a:p>
      </dsp:txBody>
      <dsp:txXfrm>
        <a:off x="2755" y="1969559"/>
        <a:ext cx="3740591" cy="1140880"/>
      </dsp:txXfrm>
    </dsp:sp>
    <dsp:sp modelId="{F5BEFE3D-17B6-4F3D-8EC3-9091E98D9551}">
      <dsp:nvSpPr>
        <dsp:cNvPr id="0" name=""/>
        <dsp:cNvSpPr/>
      </dsp:nvSpPr>
      <dsp:spPr>
        <a:xfrm>
          <a:off x="4491465" y="193601"/>
          <a:ext cx="3740591" cy="114088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i="1" kern="1200" dirty="0" smtClean="0">
              <a:solidFill>
                <a:schemeClr val="tx1"/>
              </a:solidFill>
              <a:cs typeface="Arial" charset="0"/>
            </a:rPr>
            <a:t>Special Purpose Vehicle established under Trust Act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4491465" y="193601"/>
        <a:ext cx="3740591" cy="1140880"/>
      </dsp:txXfrm>
    </dsp:sp>
    <dsp:sp modelId="{3B4D4D54-76F1-4C20-A59B-4E357941F089}">
      <dsp:nvSpPr>
        <dsp:cNvPr id="0" name=""/>
        <dsp:cNvSpPr/>
      </dsp:nvSpPr>
      <dsp:spPr>
        <a:xfrm>
          <a:off x="4491465" y="1802055"/>
          <a:ext cx="3740591" cy="114088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chemeClr val="tx1"/>
              </a:solidFill>
              <a:cs typeface="Arial" charset="0"/>
            </a:rPr>
            <a:t>The Chief Minister - Chief Patron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i="1" kern="1200" dirty="0" smtClean="0">
              <a:solidFill>
                <a:schemeClr val="tx1"/>
              </a:solidFill>
              <a:cs typeface="Arial" charset="0"/>
            </a:rPr>
            <a:t>The Minister for Health &amp; Family Welfare  &amp; The Minister for Medical Education – are member patrons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4491465" y="1802055"/>
        <a:ext cx="3740591" cy="1140880"/>
      </dsp:txXfrm>
    </dsp:sp>
    <dsp:sp modelId="{CD4A8ED5-700D-433D-AEF4-4256681D9236}">
      <dsp:nvSpPr>
        <dsp:cNvPr id="0" name=""/>
        <dsp:cNvSpPr/>
      </dsp:nvSpPr>
      <dsp:spPr>
        <a:xfrm>
          <a:off x="4491465" y="3410510"/>
          <a:ext cx="3889616" cy="14758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chemeClr val="tx1"/>
              </a:solidFill>
              <a:cs typeface="Arial" charset="0"/>
            </a:rPr>
            <a:t>SAST  Governing Bodies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u="none" kern="1200" dirty="0" smtClean="0">
              <a:solidFill>
                <a:schemeClr val="tx1"/>
              </a:solidFill>
              <a:cs typeface="Arial" charset="0"/>
            </a:rPr>
            <a:t>	</a:t>
          </a:r>
          <a:r>
            <a:rPr lang="en-IN" sz="1800" b="1" u="sng" kern="1200" dirty="0" smtClean="0">
              <a:solidFill>
                <a:schemeClr val="tx1"/>
              </a:solidFill>
              <a:cs typeface="Arial" charset="0"/>
            </a:rPr>
            <a:t>Board of Trustees.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u="none" kern="1200" dirty="0" smtClean="0">
              <a:solidFill>
                <a:schemeClr val="tx1"/>
              </a:solidFill>
              <a:cs typeface="Arial" charset="0"/>
            </a:rPr>
            <a:t>	</a:t>
          </a:r>
          <a:r>
            <a:rPr lang="en-IN" sz="1800" b="1" u="sng" kern="1200" dirty="0" smtClean="0">
              <a:solidFill>
                <a:schemeClr val="tx1"/>
              </a:solidFill>
              <a:cs typeface="Arial" charset="0"/>
            </a:rPr>
            <a:t>Executive Committee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u="sng" kern="1200" dirty="0" smtClean="0">
              <a:solidFill>
                <a:schemeClr val="tx1"/>
              </a:solidFill>
              <a:cs typeface="Arial" charset="0"/>
            </a:rPr>
            <a:t>Empanelment &amp; Disciplinary Committee</a:t>
          </a:r>
        </a:p>
      </dsp:txBody>
      <dsp:txXfrm>
        <a:off x="4491465" y="3410510"/>
        <a:ext cx="3889616" cy="1475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6B278-5B41-4D28-9C94-EA1C06F33CD9}">
      <dsp:nvSpPr>
        <dsp:cNvPr id="0" name=""/>
        <dsp:cNvSpPr/>
      </dsp:nvSpPr>
      <dsp:spPr>
        <a:xfrm rot="5400000">
          <a:off x="677487" y="1151320"/>
          <a:ext cx="1581634" cy="263180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1D98C1-8BC9-4EBC-A246-B11846594BAB}">
      <dsp:nvSpPr>
        <dsp:cNvPr id="0" name=""/>
        <dsp:cNvSpPr/>
      </dsp:nvSpPr>
      <dsp:spPr>
        <a:xfrm>
          <a:off x="380998" y="1981205"/>
          <a:ext cx="2376007" cy="20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Assurance to VAS Beneficiaries: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Rs</a:t>
          </a:r>
          <a:r>
            <a:rPr lang="en-US" sz="2000" kern="1200" dirty="0" smtClean="0"/>
            <a:t> </a:t>
          </a:r>
          <a:r>
            <a:rPr lang="en-US" sz="2000" b="1" kern="1200" dirty="0" smtClean="0"/>
            <a:t>1,50,000/- </a:t>
          </a:r>
          <a:r>
            <a:rPr lang="en-US" sz="2000" kern="1200" dirty="0" smtClean="0"/>
            <a:t>on family floater basis + </a:t>
          </a:r>
          <a:r>
            <a:rPr lang="en-US" sz="2000" b="1" kern="1200" dirty="0" smtClean="0"/>
            <a:t>Rs.50,000/- </a:t>
          </a:r>
          <a:r>
            <a:rPr lang="en-US" sz="2000" kern="1200" dirty="0" smtClean="0"/>
            <a:t>as buffer on case to case basis</a:t>
          </a:r>
          <a:endParaRPr lang="en-IN" sz="2000" kern="1200" dirty="0"/>
        </a:p>
      </dsp:txBody>
      <dsp:txXfrm>
        <a:off x="380998" y="1981205"/>
        <a:ext cx="2376007" cy="2082709"/>
      </dsp:txXfrm>
    </dsp:sp>
    <dsp:sp modelId="{1E36BC3C-C489-4D36-BD44-34803E831655}">
      <dsp:nvSpPr>
        <dsp:cNvPr id="0" name=""/>
        <dsp:cNvSpPr/>
      </dsp:nvSpPr>
      <dsp:spPr>
        <a:xfrm>
          <a:off x="2286001" y="1066798"/>
          <a:ext cx="448303" cy="44830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D88DAC-354C-4CE0-AC98-926345B8B1AE}">
      <dsp:nvSpPr>
        <dsp:cNvPr id="0" name=""/>
        <dsp:cNvSpPr/>
      </dsp:nvSpPr>
      <dsp:spPr>
        <a:xfrm rot="5400000">
          <a:off x="3496887" y="541721"/>
          <a:ext cx="1581634" cy="263180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3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DD05CB-1ABE-481A-B006-E72710360F6D}">
      <dsp:nvSpPr>
        <dsp:cNvPr id="0" name=""/>
        <dsp:cNvSpPr/>
      </dsp:nvSpPr>
      <dsp:spPr>
        <a:xfrm>
          <a:off x="3276603" y="1371600"/>
          <a:ext cx="2376007" cy="20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Benefit Package </a:t>
          </a:r>
          <a:r>
            <a:rPr lang="en-US" sz="2000" kern="1200" dirty="0" smtClean="0"/>
            <a:t>list and rates are fixed: </a:t>
          </a:r>
          <a:r>
            <a:rPr lang="en-US" sz="2000" b="1" kern="1200" dirty="0" smtClean="0"/>
            <a:t>449 procedures </a:t>
          </a:r>
          <a:r>
            <a:rPr lang="en-US" sz="2000" kern="1200" dirty="0" smtClean="0"/>
            <a:t>covered along with </a:t>
          </a:r>
          <a:r>
            <a:rPr lang="en-US" sz="2000" b="1" kern="1200" dirty="0" smtClean="0"/>
            <a:t>60 Follow-up Packages</a:t>
          </a:r>
          <a:endParaRPr lang="en-IN" sz="2000" b="1" kern="1200" dirty="0"/>
        </a:p>
      </dsp:txBody>
      <dsp:txXfrm>
        <a:off x="3276603" y="1371600"/>
        <a:ext cx="2376007" cy="2082709"/>
      </dsp:txXfrm>
    </dsp:sp>
    <dsp:sp modelId="{AA9D1990-5BE6-4340-A8D8-F4849B414700}">
      <dsp:nvSpPr>
        <dsp:cNvPr id="0" name=""/>
        <dsp:cNvSpPr/>
      </dsp:nvSpPr>
      <dsp:spPr>
        <a:xfrm>
          <a:off x="5181599" y="457200"/>
          <a:ext cx="448303" cy="44830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8437700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700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437700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4D08B0-3771-4E5F-9B29-BAD23679D149}">
      <dsp:nvSpPr>
        <dsp:cNvPr id="0" name=""/>
        <dsp:cNvSpPr/>
      </dsp:nvSpPr>
      <dsp:spPr>
        <a:xfrm rot="5400000">
          <a:off x="6371003" y="-55888"/>
          <a:ext cx="1581634" cy="263180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6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61A30B-7089-45BE-9215-1A686FEA07ED}">
      <dsp:nvSpPr>
        <dsp:cNvPr id="0" name=""/>
        <dsp:cNvSpPr/>
      </dsp:nvSpPr>
      <dsp:spPr>
        <a:xfrm>
          <a:off x="6076883" y="777156"/>
          <a:ext cx="2376007" cy="20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 transaction is truly </a:t>
          </a:r>
          <a:r>
            <a:rPr lang="en-US" sz="2000" b="1" kern="1200" dirty="0" smtClean="0"/>
            <a:t>cashless</a:t>
          </a:r>
          <a:endParaRPr lang="en-IN" sz="2000" kern="1200" dirty="0"/>
        </a:p>
      </dsp:txBody>
      <dsp:txXfrm>
        <a:off x="6076883" y="777156"/>
        <a:ext cx="2376007" cy="2082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3309E-DC05-4E6F-BCAD-5C65496855CA}">
      <dsp:nvSpPr>
        <dsp:cNvPr id="0" name=""/>
        <dsp:cNvSpPr/>
      </dsp:nvSpPr>
      <dsp:spPr>
        <a:xfrm>
          <a:off x="6" y="2053972"/>
          <a:ext cx="1638225" cy="819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>
              <a:solidFill>
                <a:srgbClr val="000090"/>
              </a:solidFill>
              <a:latin typeface="+mn-lt"/>
            </a:rPr>
            <a:t>Benefit Packages</a:t>
          </a:r>
          <a:endParaRPr lang="en-IN" sz="2400" kern="1200" dirty="0">
            <a:solidFill>
              <a:srgbClr val="000090"/>
            </a:solidFill>
            <a:latin typeface="+mn-lt"/>
          </a:endParaRPr>
        </a:p>
      </dsp:txBody>
      <dsp:txXfrm>
        <a:off x="23997" y="2077963"/>
        <a:ext cx="1590243" cy="771130"/>
      </dsp:txXfrm>
    </dsp:sp>
    <dsp:sp modelId="{BDFD7B9A-5734-45B5-A7CE-333BAA201F4F}">
      <dsp:nvSpPr>
        <dsp:cNvPr id="0" name=""/>
        <dsp:cNvSpPr/>
      </dsp:nvSpPr>
      <dsp:spPr>
        <a:xfrm rot="20097676">
          <a:off x="1415554" y="1449319"/>
          <a:ext cx="473891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738914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>
            <a:latin typeface="+mn-lt"/>
          </a:endParaRPr>
        </a:p>
      </dsp:txBody>
      <dsp:txXfrm>
        <a:off x="3666538" y="1342228"/>
        <a:ext cx="236945" cy="236945"/>
      </dsp:txXfrm>
    </dsp:sp>
    <dsp:sp modelId="{DF89DA8B-7155-4BD7-904D-9F551D27F8D8}">
      <dsp:nvSpPr>
        <dsp:cNvPr id="0" name=""/>
        <dsp:cNvSpPr/>
      </dsp:nvSpPr>
      <dsp:spPr>
        <a:xfrm>
          <a:off x="5931791" y="48317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rgbClr val="000090"/>
              </a:solidFill>
              <a:latin typeface="+mn-lt"/>
            </a:rPr>
            <a:t>Cardiology</a:t>
          </a:r>
          <a:endParaRPr lang="en-IN" sz="1800" b="1" kern="1200" dirty="0">
            <a:solidFill>
              <a:srgbClr val="000090"/>
            </a:solidFill>
            <a:latin typeface="+mn-lt"/>
          </a:endParaRPr>
        </a:p>
      </dsp:txBody>
      <dsp:txXfrm>
        <a:off x="5955782" y="72308"/>
        <a:ext cx="1590243" cy="771130"/>
      </dsp:txXfrm>
    </dsp:sp>
    <dsp:sp modelId="{568162E8-4C97-4A3A-9985-C7EA9509B399}">
      <dsp:nvSpPr>
        <dsp:cNvPr id="0" name=""/>
        <dsp:cNvSpPr/>
      </dsp:nvSpPr>
      <dsp:spPr>
        <a:xfrm rot="20765150">
          <a:off x="1573334" y="1920309"/>
          <a:ext cx="442335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423354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>
        <a:off x="3674427" y="1821107"/>
        <a:ext cx="221167" cy="221167"/>
      </dsp:txXfrm>
    </dsp:sp>
    <dsp:sp modelId="{A62EE7F8-2CE8-4458-BF78-B57C3176B2EA}">
      <dsp:nvSpPr>
        <dsp:cNvPr id="0" name=""/>
        <dsp:cNvSpPr/>
      </dsp:nvSpPr>
      <dsp:spPr>
        <a:xfrm>
          <a:off x="5931791" y="990297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90"/>
              </a:solidFill>
            </a:rPr>
            <a:t>Oncology</a:t>
          </a:r>
          <a:endParaRPr lang="en-IN" sz="1800" b="1" kern="1200" dirty="0">
            <a:solidFill>
              <a:srgbClr val="000090"/>
            </a:solidFill>
            <a:latin typeface="+mn-lt"/>
          </a:endParaRPr>
        </a:p>
      </dsp:txBody>
      <dsp:txXfrm>
        <a:off x="5955782" y="1014288"/>
        <a:ext cx="1590243" cy="771130"/>
      </dsp:txXfrm>
    </dsp:sp>
    <dsp:sp modelId="{BF7F6E8F-5271-41BA-897A-5ADB8CC91A98}">
      <dsp:nvSpPr>
        <dsp:cNvPr id="0" name=""/>
        <dsp:cNvSpPr/>
      </dsp:nvSpPr>
      <dsp:spPr>
        <a:xfrm rot="21497889">
          <a:off x="1637284" y="2388363"/>
          <a:ext cx="429545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295454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>
            <a:latin typeface="+mn-lt"/>
          </a:endParaRPr>
        </a:p>
      </dsp:txBody>
      <dsp:txXfrm>
        <a:off x="3677625" y="2292358"/>
        <a:ext cx="214772" cy="214772"/>
      </dsp:txXfrm>
    </dsp:sp>
    <dsp:sp modelId="{B8308924-B1B7-4A77-A06D-06DF427D7428}">
      <dsp:nvSpPr>
        <dsp:cNvPr id="0" name=""/>
        <dsp:cNvSpPr/>
      </dsp:nvSpPr>
      <dsp:spPr>
        <a:xfrm>
          <a:off x="5931791" y="1926404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90"/>
              </a:solidFill>
            </a:rPr>
            <a:t>Neurosurgery</a:t>
          </a:r>
        </a:p>
      </dsp:txBody>
      <dsp:txXfrm>
        <a:off x="5955782" y="1950395"/>
        <a:ext cx="1590243" cy="771130"/>
      </dsp:txXfrm>
    </dsp:sp>
    <dsp:sp modelId="{5F6BA92D-C2EF-4C80-B007-C6B64A315ED5}">
      <dsp:nvSpPr>
        <dsp:cNvPr id="0" name=""/>
        <dsp:cNvSpPr/>
      </dsp:nvSpPr>
      <dsp:spPr>
        <a:xfrm rot="639876">
          <a:off x="1600499" y="2856412"/>
          <a:ext cx="43690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369024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>
            <a:latin typeface="+mn-lt"/>
          </a:endParaRPr>
        </a:p>
      </dsp:txBody>
      <dsp:txXfrm>
        <a:off x="3675786" y="2758568"/>
        <a:ext cx="218451" cy="218451"/>
      </dsp:txXfrm>
    </dsp:sp>
    <dsp:sp modelId="{2586E63F-3B8E-4974-9E3B-BEB22073D742}">
      <dsp:nvSpPr>
        <dsp:cNvPr id="0" name=""/>
        <dsp:cNvSpPr/>
      </dsp:nvSpPr>
      <dsp:spPr>
        <a:xfrm>
          <a:off x="5931791" y="2862502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90"/>
              </a:solidFill>
            </a:rPr>
            <a:t>Urology</a:t>
          </a:r>
          <a:endParaRPr lang="en-IN" sz="1800" b="1" kern="1200" dirty="0">
            <a:solidFill>
              <a:srgbClr val="000090"/>
            </a:solidFill>
            <a:latin typeface="+mn-lt"/>
          </a:endParaRPr>
        </a:p>
      </dsp:txBody>
      <dsp:txXfrm>
        <a:off x="5955782" y="2886493"/>
        <a:ext cx="1590243" cy="771130"/>
      </dsp:txXfrm>
    </dsp:sp>
    <dsp:sp modelId="{E855B4B8-757F-41F0-8AA8-1EE56F1D599B}">
      <dsp:nvSpPr>
        <dsp:cNvPr id="0" name=""/>
        <dsp:cNvSpPr/>
      </dsp:nvSpPr>
      <dsp:spPr>
        <a:xfrm rot="1326827">
          <a:off x="1467771" y="3324465"/>
          <a:ext cx="463448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634480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>
        <a:off x="3669149" y="3219985"/>
        <a:ext cx="231724" cy="231724"/>
      </dsp:txXfrm>
    </dsp:sp>
    <dsp:sp modelId="{BD12812B-84D2-428E-9A58-2E1BF433E556}">
      <dsp:nvSpPr>
        <dsp:cNvPr id="0" name=""/>
        <dsp:cNvSpPr/>
      </dsp:nvSpPr>
      <dsp:spPr>
        <a:xfrm>
          <a:off x="5931791" y="3798609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rgbClr val="000090"/>
              </a:solidFill>
              <a:latin typeface="+mn-lt"/>
            </a:rPr>
            <a:t>Neonatal &amp; </a:t>
          </a:r>
          <a:r>
            <a:rPr lang="en-US" sz="1800" b="1" kern="1200" dirty="0" smtClean="0">
              <a:solidFill>
                <a:srgbClr val="000090"/>
              </a:solidFill>
            </a:rPr>
            <a:t>Pediatric Surgeries</a:t>
          </a:r>
          <a:endParaRPr lang="en-IN" sz="1800" b="1" kern="1200" dirty="0">
            <a:solidFill>
              <a:srgbClr val="000090"/>
            </a:solidFill>
            <a:latin typeface="+mn-lt"/>
          </a:endParaRPr>
        </a:p>
      </dsp:txBody>
      <dsp:txXfrm>
        <a:off x="5955782" y="3822600"/>
        <a:ext cx="1590243" cy="771130"/>
      </dsp:txXfrm>
    </dsp:sp>
    <dsp:sp modelId="{5C5FFE43-40C0-43C3-ABF3-0B13187EF146}">
      <dsp:nvSpPr>
        <dsp:cNvPr id="0" name=""/>
        <dsp:cNvSpPr/>
      </dsp:nvSpPr>
      <dsp:spPr>
        <a:xfrm rot="1918750">
          <a:off x="1254150" y="3792518"/>
          <a:ext cx="5061723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5061723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>
        <a:off x="3658468" y="3677357"/>
        <a:ext cx="253086" cy="253086"/>
      </dsp:txXfrm>
    </dsp:sp>
    <dsp:sp modelId="{C7A9BCE8-8AB8-4DDB-9DFD-6C1D210AFFFF}">
      <dsp:nvSpPr>
        <dsp:cNvPr id="0" name=""/>
        <dsp:cNvSpPr/>
      </dsp:nvSpPr>
      <dsp:spPr>
        <a:xfrm>
          <a:off x="5931791" y="4734716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rgbClr val="000090"/>
              </a:solidFill>
              <a:latin typeface="+mn-lt"/>
            </a:rPr>
            <a:t>Polytrauma</a:t>
          </a:r>
          <a:endParaRPr lang="en-IN" sz="1800" b="1" kern="1200" dirty="0">
            <a:solidFill>
              <a:srgbClr val="000090"/>
            </a:solidFill>
            <a:latin typeface="+mn-lt"/>
          </a:endParaRPr>
        </a:p>
      </dsp:txBody>
      <dsp:txXfrm>
        <a:off x="5955782" y="4758707"/>
        <a:ext cx="1590243" cy="771130"/>
      </dsp:txXfrm>
    </dsp:sp>
    <dsp:sp modelId="{6A621495-8C27-450C-A7BF-27881CFED473}">
      <dsp:nvSpPr>
        <dsp:cNvPr id="0" name=""/>
        <dsp:cNvSpPr/>
      </dsp:nvSpPr>
      <dsp:spPr>
        <a:xfrm rot="2422039">
          <a:off x="975824" y="4254104"/>
          <a:ext cx="556429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5564297" y="113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>
        <a:off x="3618865" y="4126378"/>
        <a:ext cx="278214" cy="278214"/>
      </dsp:txXfrm>
    </dsp:sp>
    <dsp:sp modelId="{BEE1C74A-8F0A-4625-BA69-9F34CFCB670B}">
      <dsp:nvSpPr>
        <dsp:cNvPr id="0" name=""/>
        <dsp:cNvSpPr/>
      </dsp:nvSpPr>
      <dsp:spPr>
        <a:xfrm>
          <a:off x="5877713" y="5657887"/>
          <a:ext cx="1638225" cy="8191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>
              <a:solidFill>
                <a:srgbClr val="000090"/>
              </a:solidFill>
              <a:latin typeface="+mn-lt"/>
            </a:rPr>
            <a:t>Burns</a:t>
          </a:r>
          <a:endParaRPr lang="en-IN" sz="1800" b="1" kern="1200" dirty="0">
            <a:solidFill>
              <a:srgbClr val="000090"/>
            </a:solidFill>
            <a:latin typeface="+mn-lt"/>
          </a:endParaRPr>
        </a:p>
      </dsp:txBody>
      <dsp:txXfrm>
        <a:off x="5901704" y="5681878"/>
        <a:ext cx="1590243" cy="7711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0E1C4-FE9A-415E-AA64-EAF2D3331782}">
      <dsp:nvSpPr>
        <dsp:cNvPr id="0" name=""/>
        <dsp:cNvSpPr/>
      </dsp:nvSpPr>
      <dsp:spPr>
        <a:xfrm>
          <a:off x="0" y="0"/>
          <a:ext cx="8610600" cy="64770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Components of Packages</a:t>
          </a:r>
          <a:endParaRPr lang="en-IN" sz="4800" kern="1200" dirty="0">
            <a:latin typeface="+mn-lt"/>
          </a:endParaRPr>
        </a:p>
      </dsp:txBody>
      <dsp:txXfrm>
        <a:off x="0" y="0"/>
        <a:ext cx="8610600" cy="1943100"/>
      </dsp:txXfrm>
    </dsp:sp>
    <dsp:sp modelId="{F32635AE-9848-4B0F-A098-3BEC6E432826}">
      <dsp:nvSpPr>
        <dsp:cNvPr id="0" name=""/>
        <dsp:cNvSpPr/>
      </dsp:nvSpPr>
      <dsp:spPr>
        <a:xfrm>
          <a:off x="758524" y="1943258"/>
          <a:ext cx="7093550" cy="943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solidFill>
                <a:schemeClr val="tx1"/>
              </a:solidFill>
            </a:rPr>
            <a:t>Consultation, diagnostics, medicines, specialist services</a:t>
          </a:r>
          <a:r>
            <a:rPr lang="en-IN" sz="2800" kern="1200" smtClean="0">
              <a:solidFill>
                <a:schemeClr val="tx1"/>
              </a:solidFill>
              <a:latin typeface="+mn-lt"/>
              <a:cs typeface="Arial" charset="0"/>
            </a:rPr>
            <a:t> </a:t>
          </a:r>
          <a:endParaRPr lang="en-IN" sz="2800" kern="1200" dirty="0">
            <a:solidFill>
              <a:schemeClr val="tx1"/>
            </a:solidFill>
            <a:latin typeface="+mn-lt"/>
          </a:endParaRPr>
        </a:p>
      </dsp:txBody>
      <dsp:txXfrm>
        <a:off x="786160" y="1970894"/>
        <a:ext cx="7038278" cy="888289"/>
      </dsp:txXfrm>
    </dsp:sp>
    <dsp:sp modelId="{4BD5BF91-AA60-4506-AFBC-986980E960DD}">
      <dsp:nvSpPr>
        <dsp:cNvPr id="0" name=""/>
        <dsp:cNvSpPr/>
      </dsp:nvSpPr>
      <dsp:spPr>
        <a:xfrm>
          <a:off x="758524" y="3031982"/>
          <a:ext cx="7093550" cy="943561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</a:rPr>
            <a:t>Medical devices, Procedure, Complications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</a:rPr>
            <a:t>Hospital charges, Follow-up</a:t>
          </a:r>
          <a:endParaRPr lang="en-IN" sz="2400" kern="1200" dirty="0">
            <a:solidFill>
              <a:schemeClr val="tx1"/>
            </a:solidFill>
            <a:latin typeface="+mn-lt"/>
          </a:endParaRPr>
        </a:p>
      </dsp:txBody>
      <dsp:txXfrm>
        <a:off x="786160" y="3059618"/>
        <a:ext cx="7038278" cy="888289"/>
      </dsp:txXfrm>
    </dsp:sp>
    <dsp:sp modelId="{A93B7A30-C5F3-4F57-A434-A14E2E1CC257}">
      <dsp:nvSpPr>
        <dsp:cNvPr id="0" name=""/>
        <dsp:cNvSpPr/>
      </dsp:nvSpPr>
      <dsp:spPr>
        <a:xfrm>
          <a:off x="758524" y="4120706"/>
          <a:ext cx="7093550" cy="943561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</a:rPr>
            <a:t>Food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</a:rPr>
            <a:t>Cost of transportation</a:t>
          </a:r>
          <a:endParaRPr lang="en-IN" sz="2400" kern="1200" dirty="0">
            <a:solidFill>
              <a:schemeClr val="tx1"/>
            </a:solidFill>
            <a:latin typeface="+mn-lt"/>
          </a:endParaRPr>
        </a:p>
      </dsp:txBody>
      <dsp:txXfrm>
        <a:off x="786160" y="4148342"/>
        <a:ext cx="7038278" cy="888289"/>
      </dsp:txXfrm>
    </dsp:sp>
    <dsp:sp modelId="{98EA1A1A-7199-4C0C-ABCF-1BCED70AACB0}">
      <dsp:nvSpPr>
        <dsp:cNvPr id="0" name=""/>
        <dsp:cNvSpPr/>
      </dsp:nvSpPr>
      <dsp:spPr>
        <a:xfrm>
          <a:off x="758524" y="5209430"/>
          <a:ext cx="7093550" cy="943561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chemeClr val="tx1"/>
              </a:solidFill>
            </a:rPr>
            <a:t>Comprehensive Pricing Perspective</a:t>
          </a:r>
          <a:endParaRPr lang="en-IN" sz="2400" kern="1200" dirty="0">
            <a:solidFill>
              <a:schemeClr val="tx1"/>
            </a:solidFill>
            <a:latin typeface="+mn-lt"/>
          </a:endParaRPr>
        </a:p>
      </dsp:txBody>
      <dsp:txXfrm>
        <a:off x="786160" y="5237066"/>
        <a:ext cx="7038278" cy="888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5E921-030B-4223-8D0E-99BBF4377C8D}">
      <dsp:nvSpPr>
        <dsp:cNvPr id="0" name=""/>
        <dsp:cNvSpPr/>
      </dsp:nvSpPr>
      <dsp:spPr>
        <a:xfrm>
          <a:off x="1530894" y="1028804"/>
          <a:ext cx="5501985" cy="4984088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001404-9936-46EB-92DC-CDCA56495B54}">
      <dsp:nvSpPr>
        <dsp:cNvPr id="0" name=""/>
        <dsp:cNvSpPr/>
      </dsp:nvSpPr>
      <dsp:spPr>
        <a:xfrm>
          <a:off x="1789842" y="746455"/>
          <a:ext cx="4984088" cy="4984088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D9428B-CB8E-4B96-BCFA-5EB8970BCF35}">
      <dsp:nvSpPr>
        <dsp:cNvPr id="0" name=""/>
        <dsp:cNvSpPr/>
      </dsp:nvSpPr>
      <dsp:spPr>
        <a:xfrm>
          <a:off x="1789842" y="746455"/>
          <a:ext cx="4984088" cy="4984088"/>
        </a:xfrm>
        <a:prstGeom prst="blockArc">
          <a:avLst>
            <a:gd name="adj1" fmla="val 0"/>
            <a:gd name="adj2" fmla="val 5400000"/>
            <a:gd name="adj3" fmla="val 4643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487D3-E652-49A3-9054-A67DC0E3FAF6}">
      <dsp:nvSpPr>
        <dsp:cNvPr id="0" name=""/>
        <dsp:cNvSpPr/>
      </dsp:nvSpPr>
      <dsp:spPr>
        <a:xfrm>
          <a:off x="1789842" y="746455"/>
          <a:ext cx="4984088" cy="4984088"/>
        </a:xfrm>
        <a:prstGeom prst="blockArc">
          <a:avLst>
            <a:gd name="adj1" fmla="val 16200000"/>
            <a:gd name="adj2" fmla="val 0"/>
            <a:gd name="adj3" fmla="val 464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DBDCA-3F91-4921-8584-73B3B468BEC9}">
      <dsp:nvSpPr>
        <dsp:cNvPr id="0" name=""/>
        <dsp:cNvSpPr/>
      </dsp:nvSpPr>
      <dsp:spPr>
        <a:xfrm>
          <a:off x="3288466" y="2408307"/>
          <a:ext cx="1986841" cy="166038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smtClean="0">
              <a:solidFill>
                <a:schemeClr val="tx1"/>
              </a:solidFill>
              <a:latin typeface="+mn-lt"/>
            </a:rPr>
            <a:t>Components</a:t>
          </a:r>
          <a:r>
            <a:rPr lang="en-IN" sz="1800" kern="1200" dirty="0" smtClean="0">
              <a:solidFill>
                <a:schemeClr val="tx1"/>
              </a:solidFill>
              <a:latin typeface="+mn-lt"/>
            </a:rPr>
            <a:t> of Packages</a:t>
          </a:r>
          <a:endParaRPr lang="en-IN" sz="1800" kern="1200" dirty="0">
            <a:solidFill>
              <a:schemeClr val="tx1"/>
            </a:solidFill>
            <a:latin typeface="+mn-lt"/>
          </a:endParaRPr>
        </a:p>
      </dsp:txBody>
      <dsp:txXfrm>
        <a:off x="3579432" y="2651465"/>
        <a:ext cx="1404909" cy="1174068"/>
      </dsp:txXfrm>
    </dsp:sp>
    <dsp:sp modelId="{6482AF05-DCA0-4CE4-A8A7-73CCA1D24930}">
      <dsp:nvSpPr>
        <dsp:cNvPr id="0" name=""/>
        <dsp:cNvSpPr/>
      </dsp:nvSpPr>
      <dsp:spPr>
        <a:xfrm>
          <a:off x="3079059" y="845"/>
          <a:ext cx="2405655" cy="16069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Consultation, Diagnostics, Medicines,</a:t>
          </a:r>
          <a:endParaRPr lang="en-IN" sz="2000" b="1" kern="1200" dirty="0">
            <a:solidFill>
              <a:schemeClr val="tx1"/>
            </a:solidFill>
            <a:latin typeface="+mn-lt"/>
          </a:endParaRPr>
        </a:p>
      </dsp:txBody>
      <dsp:txXfrm>
        <a:off x="3431359" y="236173"/>
        <a:ext cx="1701055" cy="1136263"/>
      </dsp:txXfrm>
    </dsp:sp>
    <dsp:sp modelId="{E9FD74EE-3988-4575-B5A1-7616A03E569E}">
      <dsp:nvSpPr>
        <dsp:cNvPr id="0" name=""/>
        <dsp:cNvSpPr/>
      </dsp:nvSpPr>
      <dsp:spPr>
        <a:xfrm>
          <a:off x="5408547" y="2435040"/>
          <a:ext cx="2615068" cy="1606919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Procedure, Complications, Hospital charges, Follow-up,</a:t>
          </a:r>
          <a:r>
            <a:rPr lang="en-US" sz="1600" kern="1200" dirty="0" smtClean="0"/>
            <a:t>.</a:t>
          </a:r>
          <a:endParaRPr lang="en-IN" sz="1600" b="1" kern="1200" dirty="0">
            <a:solidFill>
              <a:schemeClr val="tx1"/>
            </a:solidFill>
            <a:latin typeface="+mn-lt"/>
          </a:endParaRPr>
        </a:p>
      </dsp:txBody>
      <dsp:txXfrm>
        <a:off x="5791515" y="2670368"/>
        <a:ext cx="1849132" cy="1136263"/>
      </dsp:txXfrm>
    </dsp:sp>
    <dsp:sp modelId="{815C4802-9EAC-4589-AB91-9679D173EC3E}">
      <dsp:nvSpPr>
        <dsp:cNvPr id="0" name=""/>
        <dsp:cNvSpPr/>
      </dsp:nvSpPr>
      <dsp:spPr>
        <a:xfrm>
          <a:off x="3478427" y="4869235"/>
          <a:ext cx="1606919" cy="1606919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Food</a:t>
          </a:r>
          <a:r>
            <a:rPr lang="en-US" sz="2400" kern="1200" dirty="0" smtClean="0"/>
            <a:t>  </a:t>
          </a:r>
        </a:p>
      </dsp:txBody>
      <dsp:txXfrm>
        <a:off x="3713755" y="5104563"/>
        <a:ext cx="1136263" cy="1136263"/>
      </dsp:txXfrm>
    </dsp:sp>
    <dsp:sp modelId="{2AED015E-7314-48C3-91F1-35F34AA64680}">
      <dsp:nvSpPr>
        <dsp:cNvPr id="0" name=""/>
        <dsp:cNvSpPr/>
      </dsp:nvSpPr>
      <dsp:spPr>
        <a:xfrm>
          <a:off x="586983" y="2435040"/>
          <a:ext cx="2521417" cy="1606919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Ambulance charges in case of death</a:t>
          </a:r>
          <a:endParaRPr lang="en-IN" sz="2000" kern="1200" dirty="0">
            <a:latin typeface="+mn-lt"/>
          </a:endParaRPr>
        </a:p>
      </dsp:txBody>
      <dsp:txXfrm>
        <a:off x="956236" y="2670368"/>
        <a:ext cx="1782911" cy="1136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65CD0-D6FE-BB47-B9F3-9E97E7031102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5520F-3F36-824C-BCE8-4C24F213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4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1731" indent="-28143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5741" indent="-2251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6037" indent="-2251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6333" indent="-2251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420A50-4309-6441-9176-15E6AC536533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3EDE-F76A-C244-A427-425DED4398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1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A4958-3270-45E9-93A8-ECB944692C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DEA0B-B9DF-4D2A-9049-BB3482156747}" type="slidenum">
              <a:rPr lang="en-US"/>
              <a:pPr/>
              <a:t>7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1A35-A499-4E29-8CF4-492786866BC5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72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9C96320-2C1B-634A-9A70-A8A837CCF993}" type="slidenum">
              <a:rPr lang="en-US">
                <a:latin typeface="Calibri" charset="0"/>
              </a:rPr>
              <a:pPr eaLnBrk="1" hangingPunct="1"/>
              <a:t>10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A4958-3270-45E9-93A8-ECB944692C0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A4958-3270-45E9-93A8-ECB944692C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E50067-3A40-CA48-837D-5CAA59ED2554}" type="slidenum">
              <a:rPr lang="en-US">
                <a:latin typeface="Calibri" charset="0"/>
              </a:rPr>
              <a:pPr eaLnBrk="1" hangingPunct="1"/>
              <a:t>26</a:t>
            </a:fld>
            <a:endParaRPr lang="en-US">
              <a:latin typeface="Calibri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9DD7AF-EDA1-0B41-AD8B-93C219DFDE93}" type="slidenum">
              <a:rPr lang="en-US">
                <a:latin typeface="Calibri" charset="0"/>
                <a:cs typeface="Arial" charset="0"/>
              </a:rPr>
              <a:pPr eaLnBrk="1" hangingPunct="1"/>
              <a:t>28</a:t>
            </a:fld>
            <a:endParaRPr lang="en-US">
              <a:latin typeface="Calibri" charset="0"/>
              <a:cs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9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8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5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4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6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0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B6392-6479-954A-9469-0F7540E55801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2B06B-22C9-AF43-849C-52557D6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4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st.gov.in/hom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14583" r="4167" b="74612"/>
          <a:stretch>
            <a:fillRect/>
          </a:stretch>
        </p:blipFill>
        <p:spPr bwMode="auto">
          <a:xfrm>
            <a:off x="150115" y="2019300"/>
            <a:ext cx="876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r="2975" b="67313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1" t="25044" r="19955" b="67313"/>
          <a:stretch>
            <a:fillRect/>
          </a:stretch>
        </p:blipFill>
        <p:spPr bwMode="auto">
          <a:xfrm>
            <a:off x="1981200" y="0"/>
            <a:ext cx="52911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1789357" y="484094"/>
            <a:ext cx="5791361" cy="1420906"/>
          </a:xfrm>
        </p:spPr>
        <p:txBody>
          <a:bodyPr/>
          <a:lstStyle/>
          <a:p>
            <a:pPr algn="ctr" eaLnBrk="1" hangingPunct="1"/>
            <a:r>
              <a:rPr lang="en-US" sz="2600" b="1" dirty="0">
                <a:solidFill>
                  <a:schemeClr val="bg1"/>
                </a:solidFill>
                <a:latin typeface="Calibri" charset="0"/>
              </a:rPr>
              <a:t>Government of Karnataka</a:t>
            </a:r>
            <a:br>
              <a:rPr lang="en-US" sz="2600" b="1" dirty="0">
                <a:solidFill>
                  <a:schemeClr val="bg1"/>
                </a:solidFill>
                <a:latin typeface="Calibri" charset="0"/>
              </a:rPr>
            </a:br>
            <a:r>
              <a:rPr lang="en-US" sz="2600" b="1" dirty="0">
                <a:solidFill>
                  <a:schemeClr val="bg1"/>
                </a:solidFill>
                <a:latin typeface="Calibri" charset="0"/>
              </a:rPr>
              <a:t>Department of Health &amp; Family Welfare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731133"/>
            <a:ext cx="9144000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rgbClr val="0000FF"/>
                </a:solidFill>
              </a:rPr>
              <a:t>Making </a:t>
            </a:r>
            <a:r>
              <a:rPr lang="en-US" sz="3600" b="1" dirty="0">
                <a:solidFill>
                  <a:srgbClr val="0000FF"/>
                </a:solidFill>
              </a:rPr>
              <a:t>it happen: Universal Health coverage for tertiary care in Karnataka, India </a:t>
            </a:r>
            <a:endParaRPr lang="en-US" sz="3600" b="1" dirty="0" smtClean="0">
              <a:solidFill>
                <a:srgbClr val="0000FF"/>
              </a:solidFill>
            </a:endParaRPr>
          </a:p>
          <a:p>
            <a:pPr algn="ctr">
              <a:defRPr/>
            </a:pPr>
            <a:endParaRPr lang="en-US" sz="2400" dirty="0" smtClean="0"/>
          </a:p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KACHCON 2015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31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800" b="1" dirty="0" smtClean="0"/>
              <a:t> 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October 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2015</a:t>
            </a:r>
          </a:p>
          <a:p>
            <a:pPr algn="ctr">
              <a:defRPr/>
            </a:pPr>
            <a:endParaRPr lang="en-US" sz="2800" b="1" dirty="0" smtClean="0"/>
          </a:p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</a:rPr>
              <a:t>Dr. P </a:t>
            </a:r>
            <a:r>
              <a:rPr lang="en-US" sz="2800" b="1" dirty="0" err="1">
                <a:solidFill>
                  <a:srgbClr val="0000FF"/>
                </a:solidFill>
              </a:rPr>
              <a:t>Boregowda</a:t>
            </a:r>
            <a:r>
              <a:rPr lang="en-US" sz="2800" b="1" dirty="0"/>
              <a:t>, Dr. </a:t>
            </a:r>
            <a:r>
              <a:rPr lang="en-US" sz="2800" b="1" dirty="0" err="1"/>
              <a:t>Sudhashree</a:t>
            </a:r>
            <a:r>
              <a:rPr lang="en-US" sz="2800" b="1" dirty="0"/>
              <a:t> </a:t>
            </a:r>
            <a:r>
              <a:rPr lang="en-US" sz="2800" b="1" dirty="0" err="1"/>
              <a:t>Chandrashekar</a:t>
            </a:r>
            <a:r>
              <a:rPr lang="en-US" sz="2800" b="1" dirty="0"/>
              <a:t>, </a:t>
            </a:r>
            <a:endParaRPr lang="en-US" sz="2800" b="1" dirty="0" smtClean="0"/>
          </a:p>
          <a:p>
            <a:pPr algn="ctr">
              <a:defRPr/>
            </a:pPr>
            <a:r>
              <a:rPr lang="en-US" sz="2800" b="1" dirty="0" smtClean="0"/>
              <a:t>Dr</a:t>
            </a:r>
            <a:r>
              <a:rPr lang="en-US" sz="2800" b="1" dirty="0"/>
              <a:t>. </a:t>
            </a:r>
            <a:r>
              <a:rPr lang="en-US" sz="2800" b="1" dirty="0" err="1"/>
              <a:t>Vishwaradhaya</a:t>
            </a:r>
            <a:r>
              <a:rPr lang="en-US" sz="2800" b="1" dirty="0"/>
              <a:t>, Suresh Wesley </a:t>
            </a:r>
          </a:p>
          <a:p>
            <a:pPr algn="ctr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endParaRPr lang="en-IN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IN" sz="2400" b="1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14747237"/>
              </p:ext>
            </p:extLst>
          </p:nvPr>
        </p:nvGraphicFramePr>
        <p:xfrm>
          <a:off x="152400" y="381000"/>
          <a:ext cx="89154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468313" y="33338"/>
            <a:ext cx="8351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0" y="1462846"/>
            <a:ext cx="5226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900" b="1" dirty="0"/>
              <a:t>Benefit Package </a:t>
            </a:r>
            <a:r>
              <a:rPr lang="en-US" sz="1900" dirty="0"/>
              <a:t>: </a:t>
            </a:r>
            <a:r>
              <a:rPr lang="en-US" sz="2000" dirty="0"/>
              <a:t>449 procedures &amp; 60 follow-up </a:t>
            </a:r>
            <a:r>
              <a:rPr lang="en-US" sz="2000" dirty="0" smtClean="0"/>
              <a:t>packages </a:t>
            </a:r>
            <a:r>
              <a:rPr lang="en-US" sz="2000" dirty="0"/>
              <a:t>under 7 Broad Specialties</a:t>
            </a:r>
          </a:p>
        </p:txBody>
      </p:sp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436563" y="112713"/>
            <a:ext cx="82296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rgbClr val="006600"/>
                </a:solidFill>
                <a:latin typeface="Calibri" charset="0"/>
              </a:rPr>
              <a:t>Specialties included</a:t>
            </a:r>
            <a:endParaRPr lang="en-US" sz="3600" b="1" dirty="0">
              <a:solidFill>
                <a:srgbClr val="0066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33309E-DC05-4E6F-BCAD-5C6549685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433309E-DC05-4E6F-BCAD-5C6549685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433309E-DC05-4E6F-BCAD-5C6549685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FD7B9A-5734-45B5-A7CE-333BAA201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BDFD7B9A-5734-45B5-A7CE-333BAA201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BDFD7B9A-5734-45B5-A7CE-333BAA201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89DA8B-7155-4BD7-904D-9F551D27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DF89DA8B-7155-4BD7-904D-9F551D27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DF89DA8B-7155-4BD7-904D-9F551D27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8162E8-4C97-4A3A-9985-C7EA9509B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568162E8-4C97-4A3A-9985-C7EA9509B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568162E8-4C97-4A3A-9985-C7EA9509B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2EE7F8-2CE8-4458-BF78-B57C3176B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A62EE7F8-2CE8-4458-BF78-B57C3176B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A62EE7F8-2CE8-4458-BF78-B57C3176B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7F6E8F-5271-41BA-897A-5ADB8CC91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BF7F6E8F-5271-41BA-897A-5ADB8CC91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BF7F6E8F-5271-41BA-897A-5ADB8CC91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308924-B1B7-4A77-A06D-06DF427D7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B8308924-B1B7-4A77-A06D-06DF427D7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B8308924-B1B7-4A77-A06D-06DF427D7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6BA92D-C2EF-4C80-B007-C6B64A315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5F6BA92D-C2EF-4C80-B007-C6B64A315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5F6BA92D-C2EF-4C80-B007-C6B64A315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86E63F-3B8E-4974-9E3B-BEB22073D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2586E63F-3B8E-4974-9E3B-BEB22073D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2586E63F-3B8E-4974-9E3B-BEB22073D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55B4B8-757F-41F0-8AA8-1EE56F1D5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E855B4B8-757F-41F0-8AA8-1EE56F1D5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E855B4B8-757F-41F0-8AA8-1EE56F1D5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12812B-84D2-428E-9A58-2E1BF433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BD12812B-84D2-428E-9A58-2E1BF433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BD12812B-84D2-428E-9A58-2E1BF433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5FFE43-40C0-43C3-ABF3-0B13187EF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5C5FFE43-40C0-43C3-ABF3-0B13187EF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5C5FFE43-40C0-43C3-ABF3-0B13187EF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A9BCE8-8AB8-4DDB-9DFD-6C1D210AF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C7A9BCE8-8AB8-4DDB-9DFD-6C1D210AF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C7A9BCE8-8AB8-4DDB-9DFD-6C1D210AF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621495-8C27-450C-A7BF-27881CFED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6A621495-8C27-450C-A7BF-27881CFED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6A621495-8C27-450C-A7BF-27881CFED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E1C74A-8F0A-4625-BA69-9F34CFCB6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BEE1C74A-8F0A-4625-BA69-9F34CFCB6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BEE1C74A-8F0A-4625-BA69-9F34CFCB6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98975568"/>
              </p:ext>
            </p:extLst>
          </p:nvPr>
        </p:nvGraphicFramePr>
        <p:xfrm>
          <a:off x="304800" y="152400"/>
          <a:ext cx="8610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63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A0E1C4-FE9A-415E-AA64-EAF2D3331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73A0E1C4-FE9A-415E-AA64-EAF2D3331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73A0E1C4-FE9A-415E-AA64-EAF2D3331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2635AE-9848-4B0F-A098-3BEC6E432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32635AE-9848-4B0F-A098-3BEC6E432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32635AE-9848-4B0F-A098-3BEC6E432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D5BF91-AA60-4506-AFBC-986980E96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4BD5BF91-AA60-4506-AFBC-986980E96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4BD5BF91-AA60-4506-AFBC-986980E96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3B7A30-C5F3-4F57-A434-A14E2E1CC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A93B7A30-C5F3-4F57-A434-A14E2E1CC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A93B7A30-C5F3-4F57-A434-A14E2E1CC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8EA1A1A-7199-4C0C-ABCF-1BCED70AA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98EA1A1A-7199-4C0C-ABCF-1BCED70AA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98EA1A1A-7199-4C0C-ABCF-1BCED70AA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pPr algn="ctr"/>
            <a:r>
              <a:rPr lang="en-US" sz="3600" b="1" dirty="0"/>
              <a:t>Utilization of VAS 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8990298" cy="5373216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endParaRPr lang="en-IN" dirty="0"/>
          </a:p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endParaRPr lang="en-IN" dirty="0"/>
          </a:p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endParaRPr lang="en-IN" dirty="0"/>
          </a:p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endParaRPr lang="en-IN" dirty="0"/>
          </a:p>
          <a:p>
            <a:pPr marL="114300" indent="0">
              <a:buNone/>
            </a:pPr>
            <a:endParaRPr lang="en-IN" dirty="0"/>
          </a:p>
          <a:p>
            <a:r>
              <a:rPr lang="en-IN" sz="3800" dirty="0"/>
              <a:t>The number of beneficiaries has increased by more than nine fold over the years.</a:t>
            </a:r>
          </a:p>
          <a:p>
            <a:r>
              <a:rPr lang="en-IN" sz="3800" dirty="0"/>
              <a:t>Cumulatively, the total number of beneficiaries is 1,07,999 &amp; the total expenditure is  </a:t>
            </a:r>
            <a:r>
              <a:rPr lang="en-IN" sz="3800" dirty="0" err="1"/>
              <a:t>Rs</a:t>
            </a:r>
            <a:r>
              <a:rPr lang="en-IN" sz="3800" dirty="0"/>
              <a:t>. 616.82 </a:t>
            </a:r>
            <a:r>
              <a:rPr lang="en-IN" sz="3800" dirty="0" err="1"/>
              <a:t>crores</a:t>
            </a:r>
            <a:r>
              <a:rPr lang="en-IN" sz="3800" dirty="0"/>
              <a:t>. </a:t>
            </a:r>
            <a:endParaRPr lang="en-IN" sz="3800" dirty="0" smtClean="0"/>
          </a:p>
          <a:p>
            <a:r>
              <a:rPr lang="en-IN" sz="3800" dirty="0" smtClean="0"/>
              <a:t>Cardiology </a:t>
            </a:r>
            <a:r>
              <a:rPr lang="en-IN" sz="3800" dirty="0"/>
              <a:t>&amp; Cancer together account for 75 % of the total cases treated with Cardiology – 44 % &amp; Cancer – 31 %.</a:t>
            </a:r>
          </a:p>
          <a:p>
            <a:pPr marL="114300" indent="0">
              <a:buNone/>
            </a:pPr>
            <a:endParaRPr lang="en-IN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1" y="1484784"/>
            <a:ext cx="8748407" cy="2969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13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VAS scheme expenditure over the years</a:t>
            </a:r>
            <a:r>
              <a:rPr lang="en-IN" sz="3600" dirty="0"/>
              <a:t/>
            </a:r>
            <a:br>
              <a:rPr lang="en-IN" sz="3600" dirty="0"/>
            </a:b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620000" cy="5204048"/>
          </a:xfrm>
        </p:spPr>
        <p:txBody>
          <a:bodyPr/>
          <a:lstStyle/>
          <a:p>
            <a:pPr marL="114300" indent="0">
              <a:buNone/>
            </a:pPr>
            <a:endParaRPr lang="en-IN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7787208" cy="396833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301208"/>
            <a:ext cx="899029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 smtClean="0"/>
              <a:t>Of the budget allocated amount of </a:t>
            </a:r>
            <a:r>
              <a:rPr lang="en-IN" sz="2400" dirty="0" err="1" smtClean="0"/>
              <a:t>Rs</a:t>
            </a:r>
            <a:r>
              <a:rPr lang="en-IN" sz="2400" dirty="0" smtClean="0"/>
              <a:t>. 140.01/- </a:t>
            </a:r>
            <a:r>
              <a:rPr lang="en-IN" sz="2400" dirty="0" err="1" smtClean="0"/>
              <a:t>crores</a:t>
            </a:r>
            <a:r>
              <a:rPr lang="en-IN" sz="2400" dirty="0" smtClean="0"/>
              <a:t> for 2015-16,  81% of the allocation has already been spent in the months of April to September 2015. </a:t>
            </a:r>
          </a:p>
        </p:txBody>
      </p:sp>
    </p:spTree>
    <p:extLst>
      <p:ext uri="{BB962C8B-B14F-4D97-AF65-F5344CB8AC3E}">
        <p14:creationId xmlns:p14="http://schemas.microsoft.com/office/powerpoint/2010/main" val="16192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Specialty &amp; Age wise Distribution</a:t>
            </a:r>
            <a:br>
              <a:rPr lang="en-I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054141438"/>
              </p:ext>
            </p:extLst>
          </p:nvPr>
        </p:nvGraphicFramePr>
        <p:xfrm>
          <a:off x="0" y="726214"/>
          <a:ext cx="8686800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596" y="4512428"/>
            <a:ext cx="7858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The above chart depicts Age Wise quantum of beneficiaries treated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The maximum number of cases treated falls in the most </a:t>
            </a: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productive age</a:t>
            </a:r>
          </a:p>
          <a:p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  group of 26 years to 60 years 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constituting about </a:t>
            </a: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64 % 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of the total cases</a:t>
            </a:r>
          </a:p>
          <a:p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 treated.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The major contributors across all age groups are Cardiology and Cancer</a:t>
            </a:r>
            <a:endParaRPr lang="en-I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474" y="116873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new Schemes launched January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9" y="1253569"/>
            <a:ext cx="8871833" cy="54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 txBox="1">
            <a:spLocks noChangeArrowheads="1"/>
          </p:cNvSpPr>
          <p:nvPr/>
        </p:nvSpPr>
        <p:spPr bwMode="auto">
          <a:xfrm>
            <a:off x="-185002" y="3679382"/>
            <a:ext cx="7871323" cy="150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IN" sz="4000" b="1" dirty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IN" sz="40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IN" sz="4800" b="1" dirty="0" smtClean="0">
                <a:solidFill>
                  <a:srgbClr val="0000FF"/>
                </a:solidFill>
                <a:latin typeface="Book Antiqua" pitchFamily="18" charset="0"/>
              </a:rPr>
              <a:t>Rajiv Arogya Bhagyascheme</a:t>
            </a:r>
            <a:endParaRPr lang="en-IN" sz="4800" b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5706380" y="5723794"/>
            <a:ext cx="324999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IN" sz="4000" b="1" dirty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IN" sz="40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IN" sz="2400" b="1" i="1" dirty="0">
                <a:solidFill>
                  <a:srgbClr val="0000FF"/>
                </a:solidFill>
                <a:latin typeface="Book Antiqua" pitchFamily="18" charset="0"/>
              </a:rPr>
              <a:t>For </a:t>
            </a:r>
            <a:r>
              <a:rPr lang="en-IN" sz="2400" b="1" i="1" dirty="0" smtClean="0">
                <a:solidFill>
                  <a:srgbClr val="0000FF"/>
                </a:solidFill>
                <a:latin typeface="Book Antiqua" pitchFamily="18" charset="0"/>
              </a:rPr>
              <a:t>APL Families</a:t>
            </a:r>
            <a:endParaRPr lang="en-IN" sz="2000" b="1" i="1" dirty="0">
              <a:solidFill>
                <a:srgbClr val="0000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Objective</a:t>
            </a:r>
            <a:endParaRPr lang="en-US" sz="2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712968" cy="34747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Financial protection for the Non-BPL Population against catastrophic spending on Tertiary Healthcare service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Making Tertiary Health care accessible and affordable for non- BPL population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 better the Morbidity and Mortality status of the Non-BPL population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Salient differences from 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8473" y="1772816"/>
            <a:ext cx="8276467" cy="449547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For </a:t>
            </a:r>
            <a:r>
              <a:rPr lang="en-US" sz="2800" b="1" dirty="0" smtClean="0"/>
              <a:t>NON-BPL</a:t>
            </a:r>
            <a:r>
              <a:rPr lang="en-US" sz="2800" dirty="0" smtClean="0"/>
              <a:t> population-APL card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Semiprivate and Private ward </a:t>
            </a:r>
            <a:r>
              <a:rPr lang="en-US" sz="2800" b="1" dirty="0"/>
              <a:t>rates</a:t>
            </a:r>
            <a:r>
              <a:rPr lang="en-US" sz="2800" dirty="0"/>
              <a:t> </a:t>
            </a:r>
            <a:r>
              <a:rPr lang="en-US" sz="2800" dirty="0" smtClean="0"/>
              <a:t>are </a:t>
            </a:r>
            <a:r>
              <a:rPr lang="en-US" sz="2800" dirty="0"/>
              <a:t>declared by </a:t>
            </a:r>
            <a:r>
              <a:rPr lang="en-US" sz="2800" b="1" dirty="0" smtClean="0"/>
              <a:t>Hospitals</a:t>
            </a:r>
            <a:r>
              <a:rPr lang="en-US" sz="2800" dirty="0" smtClean="0"/>
              <a:t>.</a:t>
            </a:r>
            <a:endParaRPr lang="en-US" sz="2800" dirty="0"/>
          </a:p>
          <a:p>
            <a:pPr lvl="0">
              <a:buFont typeface="Wingdings" pitchFamily="2" charset="2"/>
              <a:buChar char="ü"/>
            </a:pPr>
            <a:r>
              <a:rPr lang="en-US" sz="2800" b="1" dirty="0"/>
              <a:t>No </a:t>
            </a:r>
            <a:r>
              <a:rPr lang="en-US" sz="2800" b="1" dirty="0" smtClean="0"/>
              <a:t>Camps</a:t>
            </a:r>
            <a:endParaRPr lang="en-US" sz="2800" dirty="0"/>
          </a:p>
          <a:p>
            <a:pPr lvl="0">
              <a:buFont typeface="Wingdings" pitchFamily="2" charset="2"/>
              <a:buChar char="ü"/>
            </a:pPr>
            <a:r>
              <a:rPr lang="en-US" sz="2800" dirty="0"/>
              <a:t>SAST intends to </a:t>
            </a:r>
            <a:r>
              <a:rPr lang="en-US" sz="2800" b="1" dirty="0"/>
              <a:t>publish</a:t>
            </a:r>
            <a:r>
              <a:rPr lang="en-US" sz="2800" dirty="0"/>
              <a:t> the declared rates of the semi-special and special wards of all the empanelled hospitals.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Copayment</a:t>
            </a:r>
            <a:r>
              <a:rPr lang="en-US" sz="2800" dirty="0"/>
              <a:t> by beneficiaries-</a:t>
            </a:r>
            <a:r>
              <a:rPr lang="en-US" sz="2800" b="1" dirty="0"/>
              <a:t>30% </a:t>
            </a:r>
            <a:r>
              <a:rPr lang="en-US" sz="2800" dirty="0"/>
              <a:t>for General ward and </a:t>
            </a:r>
            <a:r>
              <a:rPr lang="en-US" sz="2800" b="1" u="sng" dirty="0"/>
              <a:t>50% PLUS </a:t>
            </a:r>
            <a:r>
              <a:rPr lang="en-US" sz="2800" dirty="0"/>
              <a:t>for other </a:t>
            </a:r>
            <a:r>
              <a:rPr lang="en-US" sz="2800" dirty="0" smtClean="0"/>
              <a:t>wards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 smtClean="0"/>
              <a:t>Contents</a:t>
            </a:r>
            <a:r>
              <a:rPr lang="en-US" sz="2800" dirty="0" smtClean="0"/>
              <a:t> of the Package(Inclusions and exclusions)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package rates </a:t>
            </a:r>
            <a:r>
              <a:rPr lang="en-US" b="1" dirty="0"/>
              <a:t>includes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060848"/>
            <a:ext cx="8766048" cy="432853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/>
            <a:r>
              <a:rPr lang="en-US" dirty="0" smtClean="0"/>
              <a:t>Registration </a:t>
            </a:r>
            <a:r>
              <a:rPr lang="en-US" dirty="0"/>
              <a:t>charges, </a:t>
            </a:r>
            <a:endParaRPr lang="en-US" dirty="0" smtClean="0"/>
          </a:p>
          <a:p>
            <a:pPr lvl="0"/>
            <a:r>
              <a:rPr lang="en-US" dirty="0" smtClean="0"/>
              <a:t>Ward </a:t>
            </a:r>
            <a:r>
              <a:rPr lang="en-US" dirty="0"/>
              <a:t>Charges for the duration of the stay, </a:t>
            </a:r>
            <a:endParaRPr lang="en-US" dirty="0" smtClean="0"/>
          </a:p>
          <a:p>
            <a:pPr lvl="0"/>
            <a:r>
              <a:rPr lang="en-US" dirty="0" smtClean="0"/>
              <a:t>Surgery/procedure </a:t>
            </a:r>
            <a:r>
              <a:rPr lang="en-US" dirty="0"/>
              <a:t>charges</a:t>
            </a:r>
            <a:r>
              <a:rPr lang="en-US" dirty="0" smtClean="0"/>
              <a:t>,</a:t>
            </a:r>
          </a:p>
          <a:p>
            <a:pPr lvl="0"/>
            <a:r>
              <a:rPr lang="en-US" dirty="0" smtClean="0"/>
              <a:t> </a:t>
            </a:r>
            <a:r>
              <a:rPr lang="en-US" dirty="0"/>
              <a:t>Investigation charges (if it is part of the treatment), </a:t>
            </a:r>
            <a:endParaRPr lang="en-US" dirty="0" smtClean="0"/>
          </a:p>
          <a:p>
            <a:pPr lvl="0"/>
            <a:r>
              <a:rPr lang="en-US" dirty="0" smtClean="0"/>
              <a:t>Postoperative </a:t>
            </a:r>
            <a:r>
              <a:rPr lang="en-US" dirty="0"/>
              <a:t>Ward/ICU/ventilator Charges</a:t>
            </a:r>
            <a:r>
              <a:rPr lang="en-US" dirty="0" smtClean="0"/>
              <a:t>,</a:t>
            </a:r>
          </a:p>
          <a:p>
            <a:pPr lvl="0"/>
            <a:r>
              <a:rPr lang="en-US" dirty="0" smtClean="0"/>
              <a:t> </a:t>
            </a:r>
            <a:r>
              <a:rPr lang="en-US" dirty="0"/>
              <a:t>Consumables used while treatment like stents, implants, valves, prosthesis, grafts etc.,  </a:t>
            </a:r>
            <a:r>
              <a:rPr lang="en-US" dirty="0" smtClean="0"/>
              <a:t>and</a:t>
            </a:r>
          </a:p>
          <a:p>
            <a:pPr lvl="0"/>
            <a:r>
              <a:rPr lang="en-US" dirty="0" smtClean="0"/>
              <a:t> </a:t>
            </a:r>
            <a:r>
              <a:rPr lang="en-US" dirty="0"/>
              <a:t>Medicines required in the period of Hospital stay.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51953880"/>
              </p:ext>
            </p:extLst>
          </p:nvPr>
        </p:nvGraphicFramePr>
        <p:xfrm>
          <a:off x="302962" y="1778000"/>
          <a:ext cx="8383838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7553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achieve the objectives of Universal health coverage in Karnataka for tertiary care </a:t>
            </a:r>
            <a:br>
              <a:rPr lang="en-I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Suvarna Arogya Suraksha Trust was created </a:t>
            </a:r>
            <a:endParaRPr lang="en-I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Package rates </a:t>
            </a:r>
            <a:r>
              <a:rPr lang="en-US" b="1" dirty="0"/>
              <a:t>does not include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" y="1693083"/>
            <a:ext cx="8405727" cy="48575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Preoperative </a:t>
            </a:r>
            <a:r>
              <a:rPr lang="en-US" dirty="0"/>
              <a:t>investigation charges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Diet charges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Transportation charges, </a:t>
            </a:r>
            <a:endParaRPr lang="en-US" dirty="0" smtClean="0"/>
          </a:p>
          <a:p>
            <a:r>
              <a:rPr lang="en-US" dirty="0" smtClean="0"/>
              <a:t>Post </a:t>
            </a:r>
            <a:r>
              <a:rPr lang="en-US" dirty="0"/>
              <a:t>discharge medicine charges, </a:t>
            </a:r>
            <a:endParaRPr lang="en-US" dirty="0" smtClean="0"/>
          </a:p>
          <a:p>
            <a:r>
              <a:rPr lang="en-US" dirty="0" smtClean="0"/>
              <a:t>follow-up </a:t>
            </a:r>
            <a:r>
              <a:rPr lang="en-US" dirty="0"/>
              <a:t>charges, </a:t>
            </a:r>
            <a:endParaRPr lang="en-US" dirty="0" smtClean="0"/>
          </a:p>
          <a:p>
            <a:r>
              <a:rPr lang="en-US" dirty="0" smtClean="0"/>
              <a:t>non- </a:t>
            </a:r>
            <a:r>
              <a:rPr lang="en-US" dirty="0"/>
              <a:t>medical charges and </a:t>
            </a:r>
            <a:endParaRPr lang="en-US" dirty="0" smtClean="0"/>
          </a:p>
          <a:p>
            <a:r>
              <a:rPr lang="en-US" dirty="0" smtClean="0"/>
              <a:t>ambulance </a:t>
            </a:r>
            <a:r>
              <a:rPr lang="en-US" dirty="0"/>
              <a:t>charges in case of death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/>
          <a:lstStyle/>
          <a:p>
            <a:pPr algn="ctr"/>
            <a:r>
              <a:rPr lang="en-US" sz="3600" b="1" dirty="0"/>
              <a:t>Mobile APP for RAB </a:t>
            </a:r>
            <a:r>
              <a:rPr lang="en-US" sz="3600" b="1" dirty="0" smtClean="0"/>
              <a:t>scheme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" y="1600199"/>
            <a:ext cx="8970141" cy="511167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/>
              <a:t>Mobile APP for RAB </a:t>
            </a:r>
            <a:r>
              <a:rPr lang="en-US" b="1" dirty="0" smtClean="0"/>
              <a:t>scheme</a:t>
            </a:r>
            <a:endParaRPr lang="en-IN" dirty="0"/>
          </a:p>
          <a:p>
            <a:r>
              <a:rPr lang="en-US" dirty="0"/>
              <a:t>Mobile APP for RAB scheme was launched,</a:t>
            </a:r>
            <a:r>
              <a:rPr lang="en-US" i="1" dirty="0"/>
              <a:t> </a:t>
            </a:r>
            <a:r>
              <a:rPr lang="en-US" dirty="0"/>
              <a:t>to assist the beneficiaries to choose the hospital due to the varied rates - </a:t>
            </a:r>
            <a:r>
              <a:rPr lang="en-US" i="1" dirty="0"/>
              <a:t>Choose, compare and decide your choice of hospital to receive tertiary care. </a:t>
            </a:r>
            <a:r>
              <a:rPr lang="en-US" dirty="0"/>
              <a:t>The Mobile App would facilitate the beneficiary by providing following required information -</a:t>
            </a:r>
            <a:endParaRPr lang="en-IN" dirty="0"/>
          </a:p>
          <a:p>
            <a:pPr lvl="1"/>
            <a:r>
              <a:rPr lang="en-US" dirty="0"/>
              <a:t>Hospitals located within the distance of his/her choice.</a:t>
            </a:r>
            <a:endParaRPr lang="en-IN" dirty="0"/>
          </a:p>
          <a:p>
            <a:pPr lvl="1"/>
            <a:r>
              <a:rPr lang="en-US" dirty="0"/>
              <a:t>It will also display hospitals which are empanelled to treat the particular procedure with the rates for Semi Private and Private wards.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8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 txBox="1">
            <a:spLocks noChangeArrowheads="1"/>
          </p:cNvSpPr>
          <p:nvPr/>
        </p:nvSpPr>
        <p:spPr bwMode="auto">
          <a:xfrm>
            <a:off x="-500870" y="3689183"/>
            <a:ext cx="701609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IN" sz="4000" b="1" dirty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IN" sz="40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IN" sz="4800" b="1" dirty="0" err="1" smtClean="0">
                <a:solidFill>
                  <a:srgbClr val="0000FF"/>
                </a:solidFill>
                <a:latin typeface="Book Antiqua" pitchFamily="18" charset="0"/>
              </a:rPr>
              <a:t>Jyothi</a:t>
            </a:r>
            <a:r>
              <a:rPr lang="en-IN" sz="4800" b="1" dirty="0" smtClean="0">
                <a:solidFill>
                  <a:srgbClr val="0000FF"/>
                </a:solidFill>
                <a:latin typeface="Book Antiqua" pitchFamily="18" charset="0"/>
              </a:rPr>
              <a:t> </a:t>
            </a:r>
            <a:r>
              <a:rPr lang="en-IN" sz="4800" b="1" dirty="0" err="1" smtClean="0">
                <a:solidFill>
                  <a:srgbClr val="0000FF"/>
                </a:solidFill>
                <a:latin typeface="Book Antiqua" pitchFamily="18" charset="0"/>
              </a:rPr>
              <a:t>Sanjeevini</a:t>
            </a:r>
            <a:endParaRPr lang="en-IN" sz="4800" b="1" dirty="0">
              <a:solidFill>
                <a:srgbClr val="0000FF"/>
              </a:solidFill>
              <a:latin typeface="Book Antiqua" pitchFamily="18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IN" sz="4800" b="1" dirty="0" smtClean="0">
                <a:solidFill>
                  <a:srgbClr val="0000FF"/>
                </a:solidFill>
                <a:latin typeface="Book Antiqua" pitchFamily="18" charset="0"/>
              </a:rPr>
              <a:t>Scheme</a:t>
            </a:r>
            <a:endParaRPr lang="en-US" sz="4000" b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2257654" y="5925796"/>
            <a:ext cx="6682232" cy="46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IN" sz="2800" b="1" dirty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IN" sz="28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IN" sz="2800" b="1" i="1" dirty="0">
                <a:solidFill>
                  <a:srgbClr val="0000FF"/>
                </a:solidFill>
                <a:latin typeface="Book Antiqua" pitchFamily="18" charset="0"/>
              </a:rPr>
              <a:t>For </a:t>
            </a:r>
            <a:r>
              <a:rPr lang="en-IN" sz="2800" b="1" i="1" dirty="0" smtClean="0">
                <a:solidFill>
                  <a:srgbClr val="0000FF"/>
                </a:solidFill>
                <a:latin typeface="Book Antiqua" pitchFamily="18" charset="0"/>
              </a:rPr>
              <a:t>Govt. Employees and their dependents</a:t>
            </a:r>
            <a:endParaRPr lang="en-IN" sz="2800" b="1" i="1" dirty="0">
              <a:solidFill>
                <a:srgbClr val="0000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Beneficiaries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8474" y="1964705"/>
            <a:ext cx="7556313" cy="4144963"/>
          </a:xfrm>
        </p:spPr>
        <p:txBody>
          <a:bodyPr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State Government Employees and their dependent family members are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covered Identified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Karnataka Government Identity number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uploaded in the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 resource management database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Govt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Servants and their dependents shall not be eligible ,If the benefits are already availed in any of the other Govt. Sponsored health schemes like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Arogyabhagya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Police department,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etc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5686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Differences from VAS</a:t>
            </a:r>
            <a:endParaRPr lang="en-US" dirty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4BE4F86-73EA-9F48-8D0E-D8575D39EC41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"/>
          </p:nvPr>
        </p:nvSpPr>
        <p:spPr>
          <a:xfrm>
            <a:off x="-191947" y="1516698"/>
            <a:ext cx="8763000" cy="553089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financial cap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per family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en-US" sz="2800" dirty="0">
                <a:latin typeface="Arial" pitchFamily="34" charset="0"/>
                <a:cs typeface="Arial" pitchFamily="34" charset="0"/>
              </a:rPr>
              <a:t>Best of the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Central Government Health Scheme 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VAS rates are considered while fixing the General ward rates</a:t>
            </a:r>
          </a:p>
          <a:p>
            <a:pPr algn="just" eaLnBrk="1" hangingPunct="1"/>
            <a:r>
              <a:rPr lang="en-US" sz="2800" dirty="0">
                <a:latin typeface="Arial" pitchFamily="34" charset="0"/>
                <a:cs typeface="Arial" pitchFamily="34" charset="0"/>
              </a:rPr>
              <a:t>Provision for treatment in Semiprivate and Private Ward which is based on range of Pay.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Supplementary packages for Consumables like stents/implants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38702045"/>
              </p:ext>
            </p:extLst>
          </p:nvPr>
        </p:nvGraphicFramePr>
        <p:xfrm>
          <a:off x="338931" y="393700"/>
          <a:ext cx="8610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468313" y="33338"/>
            <a:ext cx="8351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89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74422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latin typeface="Calibri" charset="0"/>
              </a:rPr>
              <a:t>The package rates </a:t>
            </a:r>
            <a:r>
              <a:rPr lang="en-US" sz="3200" b="1" dirty="0">
                <a:latin typeface="Calibri" charset="0"/>
              </a:rPr>
              <a:t>includes</a:t>
            </a:r>
            <a:r>
              <a:rPr lang="en-US" sz="3200" dirty="0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8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FDBDCA-3F91-4921-8584-73B3B468B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F5FDBDCA-3F91-4921-8584-73B3B468B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F5FDBDCA-3F91-4921-8584-73B3B468B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82AF05-DCA0-4CE4-A8A7-73CCA1D2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6482AF05-DCA0-4CE4-A8A7-73CCA1D2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6482AF05-DCA0-4CE4-A8A7-73CCA1D2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A487D3-E652-49A3-9054-A67DC0E3F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62A487D3-E652-49A3-9054-A67DC0E3F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62A487D3-E652-49A3-9054-A67DC0E3F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D74EE-3988-4575-B5A1-7616A03E5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E9FD74EE-3988-4575-B5A1-7616A03E5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E9FD74EE-3988-4575-B5A1-7616A03E5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D9428B-CB8E-4B96-BCFA-5EB8970BC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E7D9428B-CB8E-4B96-BCFA-5EB8970BC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E7D9428B-CB8E-4B96-BCFA-5EB8970BC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5C4802-9EAC-4589-AB91-9679D173E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815C4802-9EAC-4589-AB91-9679D173E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815C4802-9EAC-4589-AB91-9679D173E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001404-9936-46EB-92DC-CDCA5649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07001404-9936-46EB-92DC-CDCA5649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07001404-9936-46EB-92DC-CDCA5649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ED015E-7314-48C3-91F1-35F34AA64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2AED015E-7314-48C3-91F1-35F34AA64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2AED015E-7314-48C3-91F1-35F34AA64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25E921-030B-4223-8D0E-99BBF4377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9225E921-030B-4223-8D0E-99BBF4377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9225E921-030B-4223-8D0E-99BBF4377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N" sz="2400" dirty="0" smtClean="0">
                <a:ea typeface="+mj-ea"/>
              </a:rPr>
              <a:t/>
            </a:r>
            <a:br>
              <a:rPr lang="en-IN" sz="2400" dirty="0" smtClean="0">
                <a:ea typeface="+mj-ea"/>
              </a:rPr>
            </a:br>
            <a:endParaRPr lang="en-IN" sz="2400" b="1" u="sng" dirty="0">
              <a:latin typeface="+mn-lt"/>
              <a:ea typeface="+mj-ea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015999" y="122238"/>
            <a:ext cx="7770814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>
                <a:solidFill>
                  <a:srgbClr val="006600"/>
                </a:solidFill>
              </a:rPr>
              <a:t>Entitlement of Wards  pertaining to the Pay Scales :</a:t>
            </a:r>
            <a:endParaRPr lang="en-US" dirty="0">
              <a:solidFill>
                <a:srgbClr val="006600"/>
              </a:solidFill>
            </a:endParaRPr>
          </a:p>
          <a:p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	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5750" y="998538"/>
            <a:ext cx="850106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42863"/>
            <a:ext cx="857250" cy="87153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307449"/>
              </p:ext>
            </p:extLst>
          </p:nvPr>
        </p:nvGraphicFramePr>
        <p:xfrm>
          <a:off x="1015999" y="1143000"/>
          <a:ext cx="7656514" cy="436086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86942"/>
                <a:gridCol w="2070536"/>
                <a:gridCol w="2449518"/>
                <a:gridCol w="2449518"/>
              </a:tblGrid>
              <a:tr h="1725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Sl. No.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Range of Pay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Category of Wards/Class of Accommodations to which entitled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Rates</a:t>
                      </a:r>
                      <a:r>
                        <a:rPr lang="en-IN" sz="18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 anchor="ctr"/>
                </a:tc>
              </a:tr>
              <a:tr h="87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IN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Upto Rs.  16,000/- per  month</a:t>
                      </a:r>
                      <a:endParaRPr lang="en-IN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 General </a:t>
                      </a:r>
                      <a:r>
                        <a:rPr lang="en-US" sz="1800" dirty="0" smtClean="0">
                          <a:effectLst/>
                        </a:rPr>
                        <a:t>Ward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</a:t>
                      </a:r>
                      <a:r>
                        <a:rPr lang="en-IN" sz="18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per rate list of Annexure III of MOU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</a:tr>
              <a:tr h="87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IN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Rs. 16,001/- to Rs. 43,200/- per month</a:t>
                      </a:r>
                      <a:endParaRPr lang="en-IN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Semi Private </a:t>
                      </a:r>
                      <a:r>
                        <a:rPr lang="en-US" sz="1800" dirty="0" smtClean="0">
                          <a:effectLst/>
                        </a:rPr>
                        <a:t>Ward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10% higher than general ward rates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</a:tr>
              <a:tr h="87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IN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Rs. 43,201/- &amp; above</a:t>
                      </a:r>
                      <a:endParaRPr lang="en-IN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Private </a:t>
                      </a:r>
                      <a:r>
                        <a:rPr lang="en-US" sz="1800" dirty="0" smtClean="0">
                          <a:effectLst/>
                        </a:rPr>
                        <a:t>Ward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25% higher than general ward rates</a:t>
                      </a:r>
                      <a:endParaRPr lang="en-IN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6" marR="68576" marT="0" marB="0"/>
                </a:tc>
              </a:tr>
            </a:tbl>
          </a:graphicData>
        </a:graphic>
      </p:graphicFrame>
      <p:sp>
        <p:nvSpPr>
          <p:cNvPr id="38945" name="TextBox 2"/>
          <p:cNvSpPr txBox="1">
            <a:spLocks noChangeArrowheads="1"/>
          </p:cNvSpPr>
          <p:nvPr/>
        </p:nvSpPr>
        <p:spPr bwMode="auto">
          <a:xfrm>
            <a:off x="1015999" y="5943600"/>
            <a:ext cx="802322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If the beneficiary desires to go for higher ward than entitled for , the difference amount shall be borne by the beneficiary and the hospital has to obtain a written consent  .</a:t>
            </a:r>
          </a:p>
        </p:txBody>
      </p:sp>
    </p:spTree>
    <p:extLst>
      <p:ext uri="{BB962C8B-B14F-4D97-AF65-F5344CB8AC3E}">
        <p14:creationId xmlns:p14="http://schemas.microsoft.com/office/powerpoint/2010/main" val="3147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i="1" dirty="0" smtClean="0"/>
              <a:t>RASHTRIYA BALA SWASTHYA KARYAKRAM (RBSK) SCHEME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49973"/>
            <a:ext cx="9144000" cy="5204048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b="1" dirty="0" smtClean="0"/>
              <a:t>Beneficiaries</a:t>
            </a:r>
            <a:r>
              <a:rPr lang="en-US" dirty="0" smtClean="0"/>
              <a:t> </a:t>
            </a:r>
            <a:r>
              <a:rPr lang="en-US" dirty="0"/>
              <a:t>- The </a:t>
            </a:r>
            <a:r>
              <a:rPr lang="en-US" dirty="0" err="1"/>
              <a:t>Rashtriya</a:t>
            </a:r>
            <a:r>
              <a:rPr lang="en-US" dirty="0"/>
              <a:t> </a:t>
            </a:r>
            <a:r>
              <a:rPr lang="en-US" dirty="0" err="1"/>
              <a:t>Bala</a:t>
            </a:r>
            <a:r>
              <a:rPr lang="en-US" dirty="0"/>
              <a:t> </a:t>
            </a:r>
            <a:r>
              <a:rPr lang="en-US" dirty="0" err="1"/>
              <a:t>Swasthya</a:t>
            </a:r>
            <a:r>
              <a:rPr lang="en-US" dirty="0"/>
              <a:t> </a:t>
            </a:r>
            <a:r>
              <a:rPr lang="en-US" dirty="0" err="1"/>
              <a:t>Karyakram</a:t>
            </a:r>
            <a:r>
              <a:rPr lang="en-US" dirty="0"/>
              <a:t> (RBSK)</a:t>
            </a:r>
            <a:r>
              <a:rPr lang="en-US" b="1" dirty="0"/>
              <a:t> </a:t>
            </a:r>
            <a:r>
              <a:rPr lang="en-US" dirty="0"/>
              <a:t>Scheme is for -</a:t>
            </a:r>
            <a:endParaRPr lang="en-IN" dirty="0"/>
          </a:p>
          <a:p>
            <a:pPr lvl="1"/>
            <a:r>
              <a:rPr lang="en-US" dirty="0"/>
              <a:t>Children of 0-6 yrs. from Rural &amp; Urban slums</a:t>
            </a:r>
            <a:endParaRPr lang="en-IN" dirty="0"/>
          </a:p>
          <a:p>
            <a:pPr lvl="1"/>
            <a:r>
              <a:rPr lang="en-US" dirty="0"/>
              <a:t>6-18 yrs. Children studying in 1-12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Std</a:t>
            </a:r>
            <a:r>
              <a:rPr lang="en-US" dirty="0"/>
              <a:t> Govt. &amp; Govt. Aided Schools</a:t>
            </a:r>
            <a:endParaRPr lang="en-IN" dirty="0"/>
          </a:p>
          <a:p>
            <a:r>
              <a:rPr lang="en-US" dirty="0"/>
              <a:t>  </a:t>
            </a:r>
            <a:r>
              <a:rPr lang="en-US" b="1" dirty="0"/>
              <a:t>Specialties covered</a:t>
            </a:r>
            <a:r>
              <a:rPr lang="en-US" dirty="0"/>
              <a:t> – 4 specialties that is Cardiac, Cardio thoracic, pediatric </a:t>
            </a:r>
            <a:r>
              <a:rPr lang="en-US" dirty="0" smtClean="0"/>
              <a:t>surgeries, oncology </a:t>
            </a:r>
            <a:r>
              <a:rPr lang="en-US" dirty="0"/>
              <a:t>&amp; Neurosurgery, are covered.</a:t>
            </a:r>
            <a:endParaRPr lang="en-IN" dirty="0"/>
          </a:p>
          <a:p>
            <a:r>
              <a:rPr lang="en-US" b="1" dirty="0"/>
              <a:t>  Treatment provided</a:t>
            </a:r>
            <a:r>
              <a:rPr lang="en-US" dirty="0"/>
              <a:t> – include 102 procedures under SAST specialties</a:t>
            </a:r>
            <a:endParaRPr lang="en-IN" dirty="0"/>
          </a:p>
          <a:p>
            <a:r>
              <a:rPr lang="en-US" b="1" dirty="0"/>
              <a:t>   Financial limit</a:t>
            </a:r>
            <a:r>
              <a:rPr lang="en-US" dirty="0"/>
              <a:t> – – is Rupees 1.5 lakh per family in each fiscal year; CASHLESS type. In  </a:t>
            </a:r>
            <a:r>
              <a:rPr lang="en-US" dirty="0" smtClean="0"/>
              <a:t>special </a:t>
            </a:r>
            <a:r>
              <a:rPr lang="en-US" dirty="0"/>
              <a:t>conditions, additional amount of Rupees 50000, can be sanctioned.</a:t>
            </a:r>
            <a:endParaRPr lang="en-IN" dirty="0"/>
          </a:p>
          <a:p>
            <a:r>
              <a:rPr lang="en-US" dirty="0"/>
              <a:t>   </a:t>
            </a:r>
            <a:r>
              <a:rPr lang="en-US" b="1" dirty="0"/>
              <a:t>Number of network hospitals – </a:t>
            </a:r>
            <a:r>
              <a:rPr lang="en-US" dirty="0"/>
              <a:t>45 hospitals are</a:t>
            </a:r>
            <a:r>
              <a:rPr lang="en-US" b="1" dirty="0"/>
              <a:t> </a:t>
            </a:r>
            <a:r>
              <a:rPr lang="en-US" dirty="0"/>
              <a:t>empanelled under SAST for </a:t>
            </a:r>
            <a:r>
              <a:rPr lang="en-US" dirty="0" smtClean="0"/>
              <a:t>providing </a:t>
            </a:r>
            <a:r>
              <a:rPr lang="en-US" dirty="0"/>
              <a:t>RBSK scheme in Karnataka including 1 hospital outside the state. </a:t>
            </a:r>
            <a:endParaRPr lang="en-IN" dirty="0"/>
          </a:p>
          <a:p>
            <a:pPr marL="11430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691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8763000" cy="381000"/>
          </a:xfrm>
        </p:spPr>
        <p:txBody>
          <a:bodyPr>
            <a:normAutofit fontScale="90000"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Book Antiqua" charset="0"/>
                <a:cs typeface="Arial" charset="0"/>
              </a:rPr>
              <a:t/>
            </a:r>
            <a:br>
              <a:rPr lang="en-US" sz="3200" b="1" u="sng" dirty="0" smtClean="0">
                <a:solidFill>
                  <a:srgbClr val="0000FF"/>
                </a:solidFill>
                <a:latin typeface="Book Antiqua" charset="0"/>
                <a:cs typeface="Arial" charset="0"/>
              </a:rPr>
            </a:br>
            <a:r>
              <a:rPr lang="en-US" sz="3200" dirty="0">
                <a:solidFill>
                  <a:srgbClr val="0000FF"/>
                </a:solidFill>
                <a:latin typeface="Book Antiqua" charset="0"/>
                <a:cs typeface="Arial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Book Antiqua" charset="0"/>
                <a:cs typeface="Arial" charset="0"/>
              </a:rPr>
            </a:br>
            <a:endParaRPr lang="en-US" sz="2700" dirty="0">
              <a:solidFill>
                <a:srgbClr val="0000FF"/>
              </a:solidFill>
              <a:latin typeface="Book Antiqua" charset="0"/>
              <a:cs typeface="Arial" charset="0"/>
            </a:endParaRPr>
          </a:p>
        </p:txBody>
      </p:sp>
      <p:sp>
        <p:nvSpPr>
          <p:cNvPr id="413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594725" y="5648325"/>
            <a:ext cx="5492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DCC5B6-B2DA-3740-BC49-DA5D951AE596}" type="slidenum">
              <a:rPr lang="en-US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28</a:t>
            </a:fld>
            <a:endParaRPr lang="en-US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-152400" y="0"/>
            <a:ext cx="9296400" cy="74476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4013" lvl="3" algn="just">
              <a:buClr>
                <a:srgbClr val="FF3300"/>
              </a:buClr>
              <a:buSzPct val="200000"/>
              <a:defRPr/>
            </a:pPr>
            <a:r>
              <a:rPr lang="en-IN" sz="2000" dirty="0" smtClean="0">
                <a:ea typeface="+mn-ea"/>
                <a:cs typeface="Arial" charset="0"/>
              </a:rPr>
              <a:t>To provide Health Security </a:t>
            </a:r>
            <a:r>
              <a:rPr lang="en-IN" sz="2000" dirty="0">
                <a:ea typeface="+mn-ea"/>
                <a:cs typeface="Arial" charset="0"/>
              </a:rPr>
              <a:t>to the people of Karnataka, SAST, an autonomous body was established to implement </a:t>
            </a:r>
            <a:r>
              <a:rPr lang="en-IN" sz="2000" dirty="0" smtClean="0">
                <a:ea typeface="+mn-ea"/>
                <a:cs typeface="Arial" charset="0"/>
              </a:rPr>
              <a:t>Tertiary </a:t>
            </a:r>
            <a:r>
              <a:rPr lang="en-IN" sz="2000" dirty="0">
                <a:ea typeface="+mn-ea"/>
                <a:cs typeface="Arial" charset="0"/>
              </a:rPr>
              <a:t>care schemes on a project mode.</a:t>
            </a:r>
          </a:p>
          <a:p>
            <a:pPr marL="354013" lvl="3" algn="just">
              <a:lnSpc>
                <a:spcPct val="150000"/>
              </a:lnSpc>
              <a:buClr>
                <a:srgbClr val="FF3300"/>
              </a:buClr>
              <a:buSzPct val="200000"/>
              <a:defRPr/>
            </a:pPr>
            <a:endParaRPr lang="en-US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354013" lvl="3" algn="just">
              <a:lnSpc>
                <a:spcPct val="150000"/>
              </a:lnSpc>
              <a:buClr>
                <a:srgbClr val="FF3300"/>
              </a:buClr>
              <a:buSzPct val="200000"/>
              <a:defRPr/>
            </a:pPr>
            <a:endParaRPr lang="en-US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1087438" lvl="3" indent="-460375" algn="just">
              <a:lnSpc>
                <a:spcPct val="150000"/>
              </a:lnSpc>
              <a:buClr>
                <a:srgbClr val="FF3300"/>
              </a:buClr>
              <a:buSzPct val="200000"/>
              <a:defRPr/>
            </a:pPr>
            <a:r>
              <a:rPr lang="en-IN" sz="2000" b="1" dirty="0">
                <a:latin typeface="Arial" pitchFamily="34" charset="0"/>
                <a:ea typeface="+mn-ea"/>
                <a:cs typeface="Arial" pitchFamily="34" charset="0"/>
              </a:rPr>
              <a:t>    </a:t>
            </a:r>
            <a:endParaRPr lang="en-US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571500" lvl="1" algn="just">
              <a:lnSpc>
                <a:spcPct val="150000"/>
              </a:lnSpc>
              <a:spcBef>
                <a:spcPct val="20000"/>
              </a:spcBef>
              <a:buClr>
                <a:srgbClr val="FF6600"/>
              </a:buClr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571500" lvl="1" algn="just">
              <a:spcBef>
                <a:spcPct val="20000"/>
              </a:spcBef>
              <a:buClr>
                <a:srgbClr val="FF6600"/>
              </a:buClr>
              <a:defRPr/>
            </a:pPr>
            <a:endParaRPr lang="en-IN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571500" lvl="1" algn="just">
              <a:lnSpc>
                <a:spcPct val="150000"/>
              </a:lnSpc>
              <a:spcBef>
                <a:spcPct val="20000"/>
              </a:spcBef>
              <a:buClr>
                <a:srgbClr val="FF6600"/>
              </a:buClr>
              <a:defRPr/>
            </a:pPr>
            <a:endParaRPr lang="en-US" sz="2000" dirty="0">
              <a:latin typeface="+mn-lt"/>
              <a:ea typeface="+mn-ea"/>
              <a:cs typeface="Arial" charset="0"/>
            </a:endParaRPr>
          </a:p>
          <a:p>
            <a:pPr>
              <a:defRPr/>
            </a:pPr>
            <a:endParaRPr lang="en-IN" sz="2000" dirty="0">
              <a:latin typeface="+mn-lt"/>
              <a:ea typeface="+mn-ea"/>
              <a:cs typeface="Arial" charset="0"/>
            </a:endParaRPr>
          </a:p>
          <a:p>
            <a:pPr marL="1030288" lvl="1" indent="-458788" algn="just">
              <a:lnSpc>
                <a:spcPct val="15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n"/>
              <a:defRPr/>
            </a:pPr>
            <a:endParaRPr lang="en-IN" sz="2000" dirty="0">
              <a:latin typeface="+mn-lt"/>
              <a:ea typeface="+mn-ea"/>
              <a:cs typeface="Arial" charset="0"/>
            </a:endParaRPr>
          </a:p>
          <a:p>
            <a:pPr marL="622300" lvl="3" algn="just">
              <a:spcBef>
                <a:spcPct val="20000"/>
              </a:spcBef>
              <a:buClr>
                <a:srgbClr val="FF6600"/>
              </a:buClr>
              <a:defRPr/>
            </a:pPr>
            <a:endParaRPr lang="en-IN" dirty="0">
              <a:ea typeface="+mn-ea"/>
              <a:cs typeface="Arial" charset="0"/>
            </a:endParaRPr>
          </a:p>
          <a:p>
            <a:pPr marL="622300" lvl="3" algn="just">
              <a:spcBef>
                <a:spcPct val="20000"/>
              </a:spcBef>
              <a:buClr>
                <a:srgbClr val="FF6600"/>
              </a:buClr>
              <a:defRPr/>
            </a:pPr>
            <a:endParaRPr lang="en-IN" dirty="0">
              <a:ea typeface="+mn-ea"/>
              <a:cs typeface="Arial" charset="0"/>
            </a:endParaRPr>
          </a:p>
          <a:p>
            <a:pPr marL="622300" lvl="3" algn="just">
              <a:spcBef>
                <a:spcPct val="20000"/>
              </a:spcBef>
              <a:buClr>
                <a:srgbClr val="FF6600"/>
              </a:buClr>
              <a:defRPr/>
            </a:pPr>
            <a:endParaRPr lang="en-IN" sz="1600" b="1" dirty="0" smtClean="0">
              <a:ea typeface="+mn-ea"/>
              <a:cs typeface="Arial" charset="0"/>
            </a:endParaRPr>
          </a:p>
          <a:p>
            <a:pPr marL="622300" lvl="3" algn="just">
              <a:spcBef>
                <a:spcPct val="20000"/>
              </a:spcBef>
              <a:buClr>
                <a:srgbClr val="FF6600"/>
              </a:buClr>
              <a:defRPr/>
            </a:pPr>
            <a:endParaRPr lang="en-IN" sz="1600" b="1" dirty="0">
              <a:cs typeface="Arial" charset="0"/>
            </a:endParaRPr>
          </a:p>
          <a:p>
            <a:pPr marL="622300" lvl="3" algn="just">
              <a:spcBef>
                <a:spcPct val="20000"/>
              </a:spcBef>
              <a:buClr>
                <a:srgbClr val="FF6600"/>
              </a:buClr>
              <a:defRPr/>
            </a:pPr>
            <a:r>
              <a:rPr lang="en-IN" sz="2400" b="1" dirty="0" smtClean="0">
                <a:solidFill>
                  <a:srgbClr val="000000"/>
                </a:solidFill>
                <a:ea typeface="+mn-ea"/>
                <a:cs typeface="Arial" charset="0"/>
              </a:rPr>
              <a:t>About </a:t>
            </a:r>
            <a:r>
              <a:rPr lang="en-IN" sz="2400" b="1" dirty="0">
                <a:solidFill>
                  <a:srgbClr val="000000"/>
                </a:solidFill>
                <a:ea typeface="+mn-ea"/>
                <a:cs typeface="Arial" charset="0"/>
              </a:rPr>
              <a:t>93% of Total Karnataka population is being covered by SAST, balance 7%  covered under other Government &amp; Private </a:t>
            </a:r>
            <a:r>
              <a:rPr lang="en-IN" sz="2400" b="1" dirty="0" smtClean="0">
                <a:solidFill>
                  <a:srgbClr val="000000"/>
                </a:solidFill>
                <a:ea typeface="+mn-ea"/>
                <a:cs typeface="Arial" charset="0"/>
              </a:rPr>
              <a:t>Insurance.Thus </a:t>
            </a:r>
            <a:r>
              <a:rPr lang="en-IN" sz="2400" b="1" dirty="0">
                <a:solidFill>
                  <a:srgbClr val="800000"/>
                </a:solidFill>
                <a:ea typeface="+mn-ea"/>
                <a:cs typeface="Arial" charset="0"/>
              </a:rPr>
              <a:t>Karnataka </a:t>
            </a:r>
            <a:r>
              <a:rPr lang="en-IN" sz="2400" b="1" dirty="0" smtClean="0">
                <a:solidFill>
                  <a:srgbClr val="800000"/>
                </a:solidFill>
                <a:ea typeface="+mn-ea"/>
                <a:cs typeface="Arial" charset="0"/>
              </a:rPr>
              <a:t>Is </a:t>
            </a:r>
            <a:r>
              <a:rPr lang="en-IN" sz="2400" b="1" dirty="0">
                <a:solidFill>
                  <a:srgbClr val="800000"/>
                </a:solidFill>
                <a:ea typeface="+mn-ea"/>
                <a:cs typeface="Arial" charset="0"/>
              </a:rPr>
              <a:t>the first state in the country to move towards UHC in Tertiary Sector.</a:t>
            </a:r>
          </a:p>
          <a:p>
            <a:pPr marL="622300" lvl="3" algn="just">
              <a:lnSpc>
                <a:spcPct val="150000"/>
              </a:lnSpc>
              <a:spcBef>
                <a:spcPct val="20000"/>
              </a:spcBef>
              <a:buClr>
                <a:srgbClr val="FF6600"/>
              </a:buClr>
              <a:defRPr/>
            </a:pPr>
            <a:endParaRPr lang="en-IN" sz="2000" dirty="0">
              <a:latin typeface="+mn-lt"/>
              <a:ea typeface="+mn-ea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95736"/>
              </p:ext>
            </p:extLst>
          </p:nvPr>
        </p:nvGraphicFramePr>
        <p:xfrm>
          <a:off x="1" y="929896"/>
          <a:ext cx="9144000" cy="45083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9935"/>
                <a:gridCol w="1283368"/>
                <a:gridCol w="3850105"/>
                <a:gridCol w="1670592"/>
              </a:tblGrid>
              <a:tr h="740432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Scheme Name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Year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Target population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Population</a:t>
                      </a:r>
                      <a:r>
                        <a:rPr lang="en-IN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Coverage  in %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</a:tr>
              <a:tr h="770833"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Vajpayee Arogya Shree (VAS)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2009-10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All</a:t>
                      </a:r>
                      <a:r>
                        <a:rPr lang="en-IN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BPL families in Karnataka 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69%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</a:tr>
              <a:tr h="770833"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Rajiv Arogya </a:t>
                      </a:r>
                      <a:r>
                        <a:rPr lang="en-IN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Bhagya</a:t>
                      </a:r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(RAB)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2014-15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All</a:t>
                      </a:r>
                      <a:r>
                        <a:rPr lang="en-IN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APL families in Karnataka</a:t>
                      </a:r>
                      <a:endParaRPr lang="en-IN" sz="18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19%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</a:tr>
              <a:tr h="863712">
                <a:tc>
                  <a:txBody>
                    <a:bodyPr/>
                    <a:lstStyle/>
                    <a:p>
                      <a:r>
                        <a:rPr lang="en-IN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Jyothi</a:t>
                      </a:r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IN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Sanjeevini</a:t>
                      </a:r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(JSS)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2014-15</a:t>
                      </a:r>
                    </a:p>
                    <a:p>
                      <a:pPr algn="ctr"/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All State Government Employees and their dependents .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5%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</a:tr>
              <a:tr h="1095435"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Mukhya Manthrigala Santhwana Scheme(MSS)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2014-15</a:t>
                      </a:r>
                    </a:p>
                    <a:p>
                      <a:pPr algn="ctr"/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Accident Victims on the roads in the territory of Karnataka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100%</a:t>
                      </a:r>
                      <a:endParaRPr lang="en-I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T="45693" marB="4569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1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How we did it?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08176"/>
            <a:ext cx="9144000" cy="544982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Effective Care:  </a:t>
            </a:r>
            <a:r>
              <a:rPr lang="en-US" dirty="0"/>
              <a:t>delivering health care that is adherent to an evidence base and results in improved health outcomes 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Efficient care: </a:t>
            </a:r>
            <a:r>
              <a:rPr lang="en-US" dirty="0"/>
              <a:t>delivering health care in a manner which maximizes resource use and avoids waste;</a:t>
            </a:r>
          </a:p>
          <a:p>
            <a:r>
              <a:rPr lang="en-US" dirty="0" smtClean="0"/>
              <a:t> </a:t>
            </a:r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b="1" dirty="0" smtClean="0">
                <a:solidFill>
                  <a:srgbClr val="0000FF"/>
                </a:solidFill>
              </a:rPr>
              <a:t>ccessible Care:  </a:t>
            </a:r>
            <a:r>
              <a:rPr lang="en-US" dirty="0"/>
              <a:t>delivering health care that is timely, geographically reasonable,;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Equitable Care: </a:t>
            </a:r>
            <a:r>
              <a:rPr lang="en-US" dirty="0" smtClean="0"/>
              <a:t>delivering </a:t>
            </a:r>
            <a:r>
              <a:rPr lang="en-US" dirty="0"/>
              <a:t>health care which does not vary in quality because of personal characteristics such as gender, race, ethnicity, geographical </a:t>
            </a:r>
            <a:r>
              <a:rPr lang="en-US" dirty="0" err="1"/>
              <a:t>loca</a:t>
            </a:r>
            <a:r>
              <a:rPr lang="en-US" dirty="0"/>
              <a:t>- </a:t>
            </a:r>
            <a:r>
              <a:rPr lang="en-US" dirty="0" err="1"/>
              <a:t>tion</a:t>
            </a:r>
            <a:r>
              <a:rPr lang="en-US" dirty="0"/>
              <a:t>, or socioeconomic status</a:t>
            </a:r>
            <a:r>
              <a:rPr lang="en-US" dirty="0" smtClean="0"/>
              <a:t>;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Acceptable Care: </a:t>
            </a: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 </a:t>
            </a:r>
          </a:p>
          <a:p>
            <a:r>
              <a:rPr lang="en-US" dirty="0" smtClean="0"/>
              <a:t> 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afe care:  </a:t>
            </a:r>
            <a:r>
              <a:rPr lang="en-US" dirty="0"/>
              <a:t>delivering health care which minimizes risks and harm to service users.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2121581" y="1676400"/>
            <a:ext cx="5105944" cy="862859"/>
            <a:chOff x="4876806" y="701911"/>
            <a:chExt cx="1943501" cy="862859"/>
          </a:xfrm>
          <a:scene3d>
            <a:camera prst="orthographicFront"/>
            <a:lightRig rig="fla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4876806" y="701911"/>
              <a:ext cx="1638701" cy="862859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4910714" y="735820"/>
              <a:ext cx="1909593" cy="8289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400" b="1" kern="1200" dirty="0" smtClean="0">
                  <a:latin typeface="Garamond" pitchFamily="18" charset="0"/>
                  <a:cs typeface="Arial" charset="0"/>
                </a:rPr>
                <a:t>SAST Schemes </a:t>
              </a:r>
              <a:endParaRPr lang="en-IN" sz="4400" b="0" kern="1200" dirty="0">
                <a:latin typeface="Garamond" pitchFamily="18" charset="0"/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304800" y="3737250"/>
            <a:ext cx="1520939" cy="521445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12" name="Rounded Rectangle 11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3600" b="1" dirty="0" smtClean="0">
                  <a:latin typeface="Garamond" pitchFamily="18" charset="0"/>
                  <a:cs typeface="Arial" charset="0"/>
                </a:rPr>
                <a:t>VAS</a:t>
              </a:r>
              <a:endParaRPr lang="en-IN" sz="3600" b="0" kern="1200" dirty="0">
                <a:latin typeface="Garamond" pitchFamily="18" charset="0"/>
              </a:endParaRPr>
            </a:p>
          </p:txBody>
        </p:sp>
      </p:grpSp>
      <p:sp>
        <p:nvSpPr>
          <p:cNvPr id="16" name="Rounded Rectangle 4"/>
          <p:cNvSpPr/>
          <p:nvPr/>
        </p:nvSpPr>
        <p:spPr>
          <a:xfrm>
            <a:off x="4843531" y="5011445"/>
            <a:ext cx="4191925" cy="123695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600" b="1" kern="1200" dirty="0" smtClean="0">
                <a:latin typeface="Garamond" pitchFamily="18" charset="0"/>
                <a:cs typeface="Arial" charset="0"/>
              </a:rPr>
              <a:t>RAB</a:t>
            </a:r>
            <a:endParaRPr lang="en-IN" sz="3600" b="0" kern="1200" dirty="0">
              <a:latin typeface="Garamond" pitchFamily="18" charset="0"/>
            </a:endParaRPr>
          </a:p>
        </p:txBody>
      </p:sp>
      <p:grpSp>
        <p:nvGrpSpPr>
          <p:cNvPr id="17" name="Group 10"/>
          <p:cNvGrpSpPr/>
          <p:nvPr/>
        </p:nvGrpSpPr>
        <p:grpSpPr>
          <a:xfrm>
            <a:off x="2051720" y="3692445"/>
            <a:ext cx="1520939" cy="550125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20" name="Rounded Rectangle 19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3600" b="1" dirty="0" smtClean="0">
                  <a:latin typeface="Garamond" pitchFamily="18" charset="0"/>
                  <a:cs typeface="Arial" charset="0"/>
                </a:rPr>
                <a:t>RAB</a:t>
              </a:r>
              <a:endParaRPr lang="en-IN" sz="3600" b="0" kern="1200" dirty="0">
                <a:latin typeface="Garamond" pitchFamily="18" charset="0"/>
              </a:endParaRPr>
            </a:p>
          </p:txBody>
        </p:sp>
      </p:grpSp>
      <p:grpSp>
        <p:nvGrpSpPr>
          <p:cNvPr id="23" name="Group 10"/>
          <p:cNvGrpSpPr/>
          <p:nvPr/>
        </p:nvGrpSpPr>
        <p:grpSpPr>
          <a:xfrm>
            <a:off x="3771141" y="3692447"/>
            <a:ext cx="1520939" cy="521445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24" name="Rounded Rectangle 23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3600" b="1" dirty="0" smtClean="0">
                  <a:latin typeface="Garamond" pitchFamily="18" charset="0"/>
                  <a:cs typeface="Arial" charset="0"/>
                </a:rPr>
                <a:t>JSS</a:t>
              </a:r>
              <a:endParaRPr lang="en-IN" sz="3600" b="0" kern="1200" dirty="0">
                <a:latin typeface="Garamond" pitchFamily="18" charset="0"/>
              </a:endParaRPr>
            </a:p>
          </p:txBody>
        </p:sp>
      </p:grpSp>
      <p:cxnSp>
        <p:nvCxnSpPr>
          <p:cNvPr id="1024" name="Straight Arrow Connector 1023"/>
          <p:cNvCxnSpPr/>
          <p:nvPr/>
        </p:nvCxnSpPr>
        <p:spPr>
          <a:xfrm>
            <a:off x="4380925" y="2539259"/>
            <a:ext cx="0" cy="584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" name="Straight Connector 1025"/>
          <p:cNvCxnSpPr/>
          <p:nvPr/>
        </p:nvCxnSpPr>
        <p:spPr>
          <a:xfrm>
            <a:off x="1116507" y="3124200"/>
            <a:ext cx="5111677" cy="22307"/>
          </a:xfrm>
          <a:prstGeom prst="line">
            <a:avLst/>
          </a:prstGeom>
          <a:ln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>
            <a:off x="1116507" y="3124200"/>
            <a:ext cx="0" cy="613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771800" y="3124200"/>
            <a:ext cx="0" cy="613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228184" y="3124200"/>
            <a:ext cx="0" cy="613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959024" y="4258695"/>
            <a:ext cx="27374" cy="9905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10"/>
          <p:cNvGrpSpPr/>
          <p:nvPr/>
        </p:nvGrpSpPr>
        <p:grpSpPr>
          <a:xfrm>
            <a:off x="226948" y="5228550"/>
            <a:ext cx="1536740" cy="646862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31" name="Rounded Rectangle 30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dirty="0" smtClean="0">
                  <a:latin typeface="Garamond" pitchFamily="18" charset="0"/>
                  <a:cs typeface="Arial" charset="0"/>
                </a:rPr>
                <a:t>For BPL</a:t>
              </a:r>
              <a:endParaRPr lang="en-IN" sz="2400" b="0" kern="1200" dirty="0">
                <a:latin typeface="Garamond" pitchFamily="18" charset="0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H="1">
            <a:off x="2773764" y="4242570"/>
            <a:ext cx="10984" cy="9477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1979712" y="5229372"/>
            <a:ext cx="1536740" cy="646190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35" name="Rounded Rectangle 34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dirty="0" smtClean="0">
                  <a:latin typeface="Garamond" pitchFamily="18" charset="0"/>
                  <a:cs typeface="Arial" charset="0"/>
                </a:rPr>
                <a:t>For APL</a:t>
              </a:r>
              <a:endParaRPr lang="en-IN" sz="2400" b="0" kern="1200" dirty="0">
                <a:latin typeface="Garamond" pitchFamily="18" charset="0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>
            <a:off x="4380925" y="4242570"/>
            <a:ext cx="0" cy="9433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0"/>
          <p:cNvGrpSpPr/>
          <p:nvPr/>
        </p:nvGrpSpPr>
        <p:grpSpPr>
          <a:xfrm>
            <a:off x="3733102" y="5229200"/>
            <a:ext cx="1847010" cy="615185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42" name="Rounded Rectangle 41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b="1" dirty="0" smtClean="0">
                  <a:latin typeface="Garamond" pitchFamily="18" charset="0"/>
                  <a:cs typeface="Arial" charset="0"/>
                </a:rPr>
                <a:t>For State Govt. Employees</a:t>
              </a:r>
              <a:endParaRPr lang="en-IN" sz="2000" b="0" kern="1200" dirty="0">
                <a:latin typeface="Garamond" pitchFamily="18" charset="0"/>
              </a:endParaRPr>
            </a:p>
          </p:txBody>
        </p:sp>
      </p:grpSp>
      <p:grpSp>
        <p:nvGrpSpPr>
          <p:cNvPr id="48" name="Group 10"/>
          <p:cNvGrpSpPr/>
          <p:nvPr/>
        </p:nvGrpSpPr>
        <p:grpSpPr>
          <a:xfrm>
            <a:off x="5580112" y="3699643"/>
            <a:ext cx="1520939" cy="521445"/>
            <a:chOff x="4876806" y="701911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49" name="Rounded Rectangle 48"/>
            <p:cNvSpPr/>
            <p:nvPr/>
          </p:nvSpPr>
          <p:spPr>
            <a:xfrm>
              <a:off x="4876806" y="701911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4"/>
            <p:cNvSpPr/>
            <p:nvPr/>
          </p:nvSpPr>
          <p:spPr>
            <a:xfrm>
              <a:off x="4954725" y="735820"/>
              <a:ext cx="1303560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3200" b="1" dirty="0" smtClean="0">
                  <a:latin typeface="Garamond" pitchFamily="18" charset="0"/>
                  <a:cs typeface="Arial" charset="0"/>
                </a:rPr>
                <a:t>RBSK</a:t>
              </a:r>
              <a:endParaRPr lang="en-IN" sz="3200" b="0" kern="1200" dirty="0">
                <a:latin typeface="Garamond" pitchFamily="18" charset="0"/>
              </a:endParaRPr>
            </a:p>
          </p:txBody>
        </p:sp>
      </p:grpSp>
      <p:grpSp>
        <p:nvGrpSpPr>
          <p:cNvPr id="54" name="Group 10"/>
          <p:cNvGrpSpPr/>
          <p:nvPr/>
        </p:nvGrpSpPr>
        <p:grpSpPr>
          <a:xfrm>
            <a:off x="5803983" y="5127230"/>
            <a:ext cx="2287338" cy="961601"/>
            <a:chOff x="4895817" y="630006"/>
            <a:chExt cx="1696404" cy="792694"/>
          </a:xfrm>
          <a:scene3d>
            <a:camera prst="orthographicFront"/>
            <a:lightRig rig="flat" dir="t"/>
          </a:scene3d>
        </p:grpSpPr>
        <p:sp>
          <p:nvSpPr>
            <p:cNvPr id="55" name="Rounded Rectangle 54"/>
            <p:cNvSpPr/>
            <p:nvPr/>
          </p:nvSpPr>
          <p:spPr>
            <a:xfrm>
              <a:off x="4895817" y="630006"/>
              <a:ext cx="1696404" cy="792694"/>
            </a:xfrm>
            <a:prstGeom prst="roundRect">
              <a:avLst>
                <a:gd name="adj" fmla="val 10000"/>
              </a:avLst>
            </a:prstGeom>
            <a:gradFill>
              <a:gsLst>
                <a:gs pos="100000">
                  <a:srgbClr val="C00000"/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dk2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ounded Rectangle 4"/>
            <p:cNvSpPr/>
            <p:nvPr/>
          </p:nvSpPr>
          <p:spPr>
            <a:xfrm>
              <a:off x="4954725" y="735820"/>
              <a:ext cx="1426814" cy="686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b="1" dirty="0" smtClean="0">
                  <a:latin typeface="Garamond" pitchFamily="18" charset="0"/>
                  <a:cs typeface="Arial" charset="0"/>
                </a:rPr>
                <a:t>For </a:t>
              </a:r>
              <a:r>
                <a:rPr lang="en-IN" b="1" dirty="0" err="1" smtClean="0">
                  <a:latin typeface="Garamond" pitchFamily="18" charset="0"/>
                  <a:cs typeface="Arial" charset="0"/>
                </a:rPr>
                <a:t>Govt</a:t>
              </a:r>
              <a:r>
                <a:rPr lang="en-IN" b="1" dirty="0" smtClean="0">
                  <a:latin typeface="Garamond" pitchFamily="18" charset="0"/>
                  <a:cs typeface="Arial" charset="0"/>
                </a:rPr>
                <a:t>/aided School Children</a:t>
              </a:r>
              <a:endParaRPr lang="en-IN" b="0" kern="1200" dirty="0">
                <a:latin typeface="Garamond" pitchFamily="18" charset="0"/>
              </a:endParaRPr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6309980" y="4293770"/>
            <a:ext cx="1" cy="920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398152" y="3146507"/>
            <a:ext cx="0" cy="613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5996" y="6176057"/>
            <a:ext cx="3879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BPL-Below Poverty line population</a:t>
            </a:r>
          </a:p>
          <a:p>
            <a:r>
              <a:rPr lang="en-US" dirty="0" smtClean="0"/>
              <a:t>APL-Above Poverty line population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Schemes implemented by SAST to achieve universal health coverage in tertiary sector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6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 for effective care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08177"/>
            <a:ext cx="9144000" cy="5449824"/>
          </a:xfrm>
        </p:spPr>
        <p:txBody>
          <a:bodyPr>
            <a:normAutofit fontScale="92500" lnSpcReduction="10000"/>
          </a:bodyPr>
          <a:lstStyle/>
          <a:p>
            <a:pPr fontAlgn="t"/>
            <a:r>
              <a:rPr lang="en-IN" b="1" dirty="0" smtClean="0">
                <a:solidFill>
                  <a:srgbClr val="0000FF"/>
                </a:solidFill>
              </a:rPr>
              <a:t>Well </a:t>
            </a:r>
            <a:r>
              <a:rPr lang="en-IN" b="1" dirty="0">
                <a:solidFill>
                  <a:srgbClr val="0000FF"/>
                </a:solidFill>
              </a:rPr>
              <a:t>defined treatment </a:t>
            </a:r>
            <a:r>
              <a:rPr lang="en-IN" b="1" dirty="0" smtClean="0">
                <a:solidFill>
                  <a:srgbClr val="0000FF"/>
                </a:solidFill>
              </a:rPr>
              <a:t>procedures</a:t>
            </a:r>
            <a:r>
              <a:rPr lang="en-IN" b="1" dirty="0" smtClean="0"/>
              <a:t>: </a:t>
            </a:r>
            <a:r>
              <a:rPr lang="en-IN" dirty="0" smtClean="0"/>
              <a:t>covers </a:t>
            </a:r>
            <a:r>
              <a:rPr lang="en-IN" dirty="0"/>
              <a:t>priority high </a:t>
            </a:r>
            <a:r>
              <a:rPr lang="en-IN" dirty="0" smtClean="0"/>
              <a:t>burden diseases - </a:t>
            </a:r>
            <a:r>
              <a:rPr lang="en-IN" b="1" dirty="0" smtClean="0"/>
              <a:t>7</a:t>
            </a:r>
            <a:r>
              <a:rPr lang="en-IN" dirty="0" smtClean="0"/>
              <a:t> </a:t>
            </a:r>
            <a:r>
              <a:rPr lang="en-IN" dirty="0"/>
              <a:t>tertiary specialties, </a:t>
            </a:r>
            <a:r>
              <a:rPr lang="en-IN" b="1" dirty="0"/>
              <a:t>449 </a:t>
            </a:r>
            <a:r>
              <a:rPr lang="en-IN" dirty="0"/>
              <a:t>procedures </a:t>
            </a:r>
            <a:endParaRPr lang="en-IN" dirty="0" smtClean="0"/>
          </a:p>
          <a:p>
            <a:pPr fontAlgn="t"/>
            <a:r>
              <a:rPr lang="en-IN" b="1" dirty="0" smtClean="0">
                <a:solidFill>
                  <a:srgbClr val="0000FF"/>
                </a:solidFill>
              </a:rPr>
              <a:t>Standard </a:t>
            </a:r>
            <a:r>
              <a:rPr lang="en-IN" b="1" dirty="0">
                <a:solidFill>
                  <a:srgbClr val="0000FF"/>
                </a:solidFill>
              </a:rPr>
              <a:t>treatment </a:t>
            </a:r>
            <a:r>
              <a:rPr lang="en-IN" b="1" dirty="0" smtClean="0">
                <a:solidFill>
                  <a:srgbClr val="0000FF"/>
                </a:solidFill>
              </a:rPr>
              <a:t>guidelines:</a:t>
            </a:r>
            <a:r>
              <a:rPr lang="en-IN" dirty="0" smtClean="0"/>
              <a:t> for oncology, Neurology and cardiology</a:t>
            </a:r>
            <a:endParaRPr lang="en-IN" dirty="0"/>
          </a:p>
          <a:p>
            <a:pPr fontAlgn="t"/>
            <a:r>
              <a:rPr lang="en-IN" b="1" dirty="0" smtClean="0">
                <a:solidFill>
                  <a:srgbClr val="0000FF"/>
                </a:solidFill>
              </a:rPr>
              <a:t>Follow-up </a:t>
            </a:r>
            <a:r>
              <a:rPr lang="en-IN" b="1" dirty="0">
                <a:solidFill>
                  <a:srgbClr val="0000FF"/>
                </a:solidFill>
              </a:rPr>
              <a:t>protocols </a:t>
            </a:r>
            <a:r>
              <a:rPr lang="en-IN" dirty="0"/>
              <a:t>are developed for </a:t>
            </a:r>
            <a:r>
              <a:rPr lang="en-IN" dirty="0" smtClean="0"/>
              <a:t>Cardiology and Neurology upto one year post treatment.</a:t>
            </a:r>
            <a:r>
              <a:rPr lang="en-US" dirty="0" smtClean="0"/>
              <a:t> De-</a:t>
            </a:r>
            <a:r>
              <a:rPr lang="en-US" dirty="0" err="1" smtClean="0"/>
              <a:t>centralisation</a:t>
            </a:r>
            <a:r>
              <a:rPr lang="en-US" dirty="0" smtClean="0"/>
              <a:t> </a:t>
            </a:r>
            <a:r>
              <a:rPr lang="en-US" dirty="0"/>
              <a:t>of follow-up to district </a:t>
            </a:r>
            <a:r>
              <a:rPr lang="en-US" dirty="0" smtClean="0"/>
              <a:t>hospitals </a:t>
            </a:r>
            <a:endParaRPr lang="en-IN" dirty="0"/>
          </a:p>
          <a:p>
            <a:pPr fontAlgn="t"/>
            <a:r>
              <a:rPr lang="en-IN" b="1" dirty="0" smtClean="0">
                <a:solidFill>
                  <a:srgbClr val="0000FF"/>
                </a:solidFill>
              </a:rPr>
              <a:t>Arogyamitra:</a:t>
            </a:r>
            <a:r>
              <a:rPr lang="en-IN" dirty="0" smtClean="0">
                <a:solidFill>
                  <a:srgbClr val="0000FF"/>
                </a:solidFill>
              </a:rPr>
              <a:t>  </a:t>
            </a:r>
            <a:r>
              <a:rPr lang="en-IN" dirty="0"/>
              <a:t>The ambassadors of </a:t>
            </a:r>
            <a:r>
              <a:rPr lang="en-IN" dirty="0" smtClean="0"/>
              <a:t>health placed </a:t>
            </a:r>
            <a:r>
              <a:rPr lang="en-IN" dirty="0"/>
              <a:t>in all Taluk CHCs and Network Hospitals to guide and facilitate the identified patients in getting appropriate care at the appropriate time and place. </a:t>
            </a:r>
          </a:p>
          <a:p>
            <a:pPr fontAlgn="t"/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208"/>
            <a:ext cx="8229600" cy="8128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Initiatives for efficient care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74229"/>
            <a:ext cx="9144000" cy="5544619"/>
          </a:xfrm>
        </p:spPr>
        <p:txBody>
          <a:bodyPr>
            <a:normAutofit fontScale="25000" lnSpcReduction="20000"/>
          </a:bodyPr>
          <a:lstStyle/>
          <a:p>
            <a:r>
              <a:rPr lang="en-IN" sz="8000" b="1" dirty="0">
                <a:solidFill>
                  <a:srgbClr val="0000FF"/>
                </a:solidFill>
              </a:rPr>
              <a:t>B</a:t>
            </a:r>
            <a:r>
              <a:rPr lang="en-IN" sz="8000" b="1" dirty="0" smtClean="0">
                <a:solidFill>
                  <a:srgbClr val="0000FF"/>
                </a:solidFill>
              </a:rPr>
              <a:t>enefit </a:t>
            </a:r>
            <a:r>
              <a:rPr lang="en-IN" sz="8000" b="1" dirty="0">
                <a:solidFill>
                  <a:srgbClr val="0000FF"/>
                </a:solidFill>
              </a:rPr>
              <a:t>package </a:t>
            </a:r>
            <a:r>
              <a:rPr lang="en-IN" sz="8000" b="1" dirty="0" smtClean="0">
                <a:solidFill>
                  <a:srgbClr val="0000FF"/>
                </a:solidFill>
              </a:rPr>
              <a:t>rate: </a:t>
            </a:r>
            <a:r>
              <a:rPr lang="en-IN" sz="8000" dirty="0" smtClean="0"/>
              <a:t> </a:t>
            </a:r>
            <a:r>
              <a:rPr lang="en-IN" sz="8000" dirty="0"/>
              <a:t>fixed </a:t>
            </a:r>
            <a:r>
              <a:rPr lang="en-IN" sz="8000" dirty="0" smtClean="0"/>
              <a:t>In </a:t>
            </a:r>
            <a:r>
              <a:rPr lang="en-IN" sz="8000" dirty="0"/>
              <a:t>consultation with independent specialists </a:t>
            </a:r>
            <a:r>
              <a:rPr lang="en-IN" sz="8000" dirty="0" smtClean="0"/>
              <a:t>Costing study of 12 hospitals and 25 procedures is underway to assess the appropriateness of pricing.</a:t>
            </a:r>
          </a:p>
          <a:p>
            <a:endParaRPr lang="en-IN" sz="8000" dirty="0" smtClean="0"/>
          </a:p>
          <a:p>
            <a:pPr fontAlgn="t"/>
            <a:r>
              <a:rPr lang="en-IN" sz="8000" b="1" dirty="0">
                <a:solidFill>
                  <a:srgbClr val="0000FF"/>
                </a:solidFill>
              </a:rPr>
              <a:t>Gate </a:t>
            </a:r>
            <a:r>
              <a:rPr lang="en-IN" sz="8000" b="1" dirty="0" smtClean="0">
                <a:solidFill>
                  <a:srgbClr val="0000FF"/>
                </a:solidFill>
              </a:rPr>
              <a:t>Keeping: </a:t>
            </a:r>
            <a:r>
              <a:rPr lang="en-IN" sz="8000" dirty="0" smtClean="0"/>
              <a:t>Implementation </a:t>
            </a:r>
            <a:r>
              <a:rPr lang="en-IN" sz="8000" dirty="0"/>
              <a:t>Support Agency (</a:t>
            </a:r>
            <a:r>
              <a:rPr lang="en-IN" sz="8000" dirty="0" smtClean="0"/>
              <a:t>ISA ) and trust , </a:t>
            </a:r>
            <a:r>
              <a:rPr lang="en-IN" sz="8000" dirty="0"/>
              <a:t>a strong </a:t>
            </a:r>
            <a:r>
              <a:rPr lang="en-IN" sz="8000" b="1" dirty="0"/>
              <a:t>two tiered </a:t>
            </a:r>
            <a:r>
              <a:rPr lang="en-IN" sz="8000" dirty="0"/>
              <a:t>control mechanism is in place for approval of both preauths and claims to control misuse, misappropriation and unwarranted surgeries. </a:t>
            </a:r>
            <a:endParaRPr lang="en-IN" sz="8000" dirty="0" smtClean="0"/>
          </a:p>
          <a:p>
            <a:pPr fontAlgn="t"/>
            <a:endParaRPr lang="en-IN" sz="8000" dirty="0"/>
          </a:p>
          <a:p>
            <a:pPr lvl="0" fontAlgn="t"/>
            <a:r>
              <a:rPr lang="en-IN" sz="8000" b="1" dirty="0">
                <a:solidFill>
                  <a:srgbClr val="0000FF"/>
                </a:solidFill>
              </a:rPr>
              <a:t>Dynamic IT </a:t>
            </a:r>
            <a:r>
              <a:rPr lang="en-IN" sz="8000" b="1" dirty="0" smtClean="0">
                <a:solidFill>
                  <a:srgbClr val="0000FF"/>
                </a:solidFill>
              </a:rPr>
              <a:t>platform: </a:t>
            </a:r>
            <a:r>
              <a:rPr lang="en-IN" sz="8000" dirty="0" smtClean="0"/>
              <a:t>On </a:t>
            </a:r>
            <a:r>
              <a:rPr lang="en-IN" sz="8000" dirty="0"/>
              <a:t>line platform </a:t>
            </a:r>
            <a:r>
              <a:rPr lang="en-IN" sz="8000" dirty="0" smtClean="0"/>
              <a:t>functional </a:t>
            </a:r>
            <a:r>
              <a:rPr lang="en-IN" sz="8000" dirty="0"/>
              <a:t>right from Hospital Empanelment to Scheduling of Health Camps to Preauth Approvals to Claims Settlement and sending important alerts to </a:t>
            </a:r>
            <a:r>
              <a:rPr lang="en-IN" sz="8000" dirty="0" smtClean="0"/>
              <a:t>beneficiaries.</a:t>
            </a:r>
          </a:p>
          <a:p>
            <a:pPr lvl="0" fontAlgn="t"/>
            <a:endParaRPr lang="en-IN" sz="8000" dirty="0" smtClean="0">
              <a:solidFill>
                <a:srgbClr val="0000FF"/>
              </a:solidFill>
            </a:endParaRPr>
          </a:p>
          <a:p>
            <a:pPr lvl="0" fontAlgn="t"/>
            <a:r>
              <a:rPr lang="en-IN" sz="8000" b="1" dirty="0" smtClean="0">
                <a:solidFill>
                  <a:srgbClr val="0000FF"/>
                </a:solidFill>
                <a:cs typeface="Times New Roman" pitchFamily="18" charset="0"/>
              </a:rPr>
              <a:t>E </a:t>
            </a:r>
            <a:r>
              <a:rPr lang="en-IN" sz="8000" b="1" dirty="0">
                <a:solidFill>
                  <a:srgbClr val="0000FF"/>
                </a:solidFill>
                <a:cs typeface="Times New Roman" pitchFamily="18" charset="0"/>
              </a:rPr>
              <a:t>Medical Health </a:t>
            </a:r>
            <a:r>
              <a:rPr lang="en-IN" sz="8000" b="1" dirty="0" smtClean="0">
                <a:solidFill>
                  <a:srgbClr val="0000FF"/>
                </a:solidFill>
                <a:cs typeface="Times New Roman" pitchFamily="18" charset="0"/>
              </a:rPr>
              <a:t>Records</a:t>
            </a:r>
            <a:r>
              <a:rPr lang="en-IN" sz="8000" b="1" dirty="0" smtClean="0">
                <a:cs typeface="Times New Roman" pitchFamily="18" charset="0"/>
              </a:rPr>
              <a:t>-</a:t>
            </a:r>
            <a:r>
              <a:rPr lang="en-IN" sz="8000" dirty="0" smtClean="0">
                <a:cs typeface="Times New Roman" pitchFamily="18" charset="0"/>
              </a:rPr>
              <a:t>All details of the patients and investigationr reports, treatment history is available in the online database which facilitates analysis. </a:t>
            </a:r>
            <a:endParaRPr lang="en-IN" sz="8000" dirty="0"/>
          </a:p>
          <a:p>
            <a:r>
              <a:rPr lang="en-IN" sz="8000" b="1" dirty="0" smtClean="0">
                <a:solidFill>
                  <a:srgbClr val="0000FF"/>
                </a:solidFill>
              </a:rPr>
              <a:t>Timeliness: </a:t>
            </a:r>
            <a:r>
              <a:rPr lang="en-IN" sz="8000" dirty="0" smtClean="0"/>
              <a:t>Preauths </a:t>
            </a:r>
            <a:r>
              <a:rPr lang="en-IN" sz="8000" dirty="0"/>
              <a:t>are approved within 24 hours &amp; claims are settled within 7 days through </a:t>
            </a:r>
            <a:r>
              <a:rPr lang="en-IN" sz="8000" dirty="0" smtClean="0"/>
              <a:t>RTGS.</a:t>
            </a:r>
          </a:p>
          <a:p>
            <a:pPr marL="0" indent="0">
              <a:buNone/>
            </a:pPr>
            <a:endParaRPr lang="en-IN" sz="8000" dirty="0" smtClean="0"/>
          </a:p>
          <a:p>
            <a:r>
              <a:rPr lang="en-IN" sz="8000" dirty="0" smtClean="0"/>
              <a:t> 92 </a:t>
            </a:r>
            <a:r>
              <a:rPr lang="en-IN" sz="8000" dirty="0"/>
              <a:t>% of the preauths now being approved within 24 hours.  Of these, 54 % are approved within 6 hours &amp; 9 % within 7-12 hours.</a:t>
            </a:r>
            <a:r>
              <a:rPr lang="en-IN" sz="8000" b="1" dirty="0"/>
              <a:t> </a:t>
            </a:r>
            <a:endParaRPr lang="en-US" sz="8000" dirty="0"/>
          </a:p>
          <a:p>
            <a:pPr marL="0" indent="0">
              <a:buNone/>
            </a:pPr>
            <a:r>
              <a:rPr lang="en-IN" sz="8000" dirty="0" smtClean="0"/>
              <a:t> </a:t>
            </a:r>
            <a:endParaRPr lang="en-IN" sz="8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8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60437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Initiatives for Acceptable care</a:t>
            </a:r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8729" y="1451549"/>
            <a:ext cx="8752843" cy="5406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World Bank Impact Study-Published in </a:t>
            </a:r>
            <a:r>
              <a:rPr lang="en-I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BMJ</a:t>
            </a:r>
          </a:p>
          <a:p>
            <a:pPr marL="0" indent="0">
              <a:buNone/>
            </a:pPr>
            <a:endParaRPr lang="en-IN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000" b="1" dirty="0" smtClean="0">
                <a:solidFill>
                  <a:srgbClr val="008000"/>
                </a:solidFill>
                <a:latin typeface="Cambria"/>
                <a:cs typeface="Cambria"/>
              </a:rPr>
              <a:t>Key Results</a:t>
            </a:r>
          </a:p>
          <a:p>
            <a:r>
              <a:rPr lang="en-I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Reduction in OOP expenditure by 64 %.  </a:t>
            </a:r>
          </a:p>
          <a:p>
            <a:r>
              <a:rPr lang="en-I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Reduction in Mortality rate by 68 % among BPL families compared to VAS non-eligible households</a:t>
            </a:r>
            <a:r>
              <a:rPr lang="en-IN" sz="2000" dirty="0" smtClean="0">
                <a:latin typeface="Cambria"/>
                <a:cs typeface="Cambria"/>
              </a:rPr>
              <a:t>. </a:t>
            </a:r>
          </a:p>
          <a:p>
            <a:endParaRPr lang="en-IN" sz="2000" dirty="0" smtClean="0"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IN" sz="2000" dirty="0">
                <a:solidFill>
                  <a:srgbClr val="0000FF"/>
                </a:solidFill>
                <a:latin typeface="Cambria"/>
                <a:cs typeface="Cambria"/>
              </a:rPr>
              <a:t>“</a:t>
            </a:r>
            <a:r>
              <a:rPr lang="en-IN" sz="2000" b="1" i="1" dirty="0">
                <a:solidFill>
                  <a:srgbClr val="0000FF"/>
                </a:solidFill>
                <a:latin typeface="Cambria"/>
                <a:cs typeface="Cambria"/>
              </a:rPr>
              <a:t>Insuring poor households for efficacious but costly &amp; underused health services significantly improves population health in India</a:t>
            </a:r>
            <a:r>
              <a:rPr lang="en-IN" sz="2000" dirty="0" smtClean="0">
                <a:latin typeface="Cambria"/>
                <a:cs typeface="Cambria"/>
              </a:rPr>
              <a:t>”</a:t>
            </a:r>
          </a:p>
          <a:p>
            <a:pPr marL="0" indent="0" algn="ctr">
              <a:buNone/>
            </a:pPr>
            <a:r>
              <a:rPr lang="en-IN" sz="2000" dirty="0" smtClean="0">
                <a:latin typeface="Cambria"/>
                <a:cs typeface="Cambria"/>
              </a:rPr>
              <a:t> </a:t>
            </a:r>
            <a:r>
              <a:rPr lang="en-IN" sz="2000" dirty="0">
                <a:solidFill>
                  <a:srgbClr val="0D0D0D"/>
                </a:solidFill>
                <a:latin typeface="Cambria"/>
                <a:cs typeface="Cambria"/>
              </a:rPr>
              <a:t>(Sood N et.al, </a:t>
            </a:r>
            <a:r>
              <a:rPr lang="en-US" sz="2000" dirty="0">
                <a:solidFill>
                  <a:srgbClr val="0D0D0D"/>
                </a:solidFill>
                <a:latin typeface="Cambria"/>
                <a:cs typeface="Cambria"/>
              </a:rPr>
              <a:t>BMJ </a:t>
            </a:r>
            <a:r>
              <a:rPr lang="en-US" sz="2000" dirty="0" smtClean="0">
                <a:solidFill>
                  <a:srgbClr val="0D0D0D"/>
                </a:solidFill>
                <a:latin typeface="Cambria"/>
                <a:cs typeface="Cambria"/>
              </a:rPr>
              <a:t>2014;349, Published </a:t>
            </a:r>
            <a:r>
              <a:rPr lang="en-US" sz="2000" dirty="0">
                <a:solidFill>
                  <a:srgbClr val="0D0D0D"/>
                </a:solidFill>
                <a:latin typeface="Cambria"/>
                <a:cs typeface="Cambria"/>
              </a:rPr>
              <a:t>11 September 2014</a:t>
            </a:r>
            <a:r>
              <a:rPr lang="en-US" sz="2000" dirty="0" smtClean="0">
                <a:solidFill>
                  <a:srgbClr val="0D0D0D"/>
                </a:solidFill>
                <a:latin typeface="Cambria"/>
                <a:cs typeface="Cambria"/>
              </a:rPr>
              <a:t>)</a:t>
            </a:r>
          </a:p>
          <a:p>
            <a:pPr marL="0" indent="0" algn="ctr">
              <a:buNone/>
            </a:pPr>
            <a:endParaRPr lang="en-US" sz="2000" b="1" dirty="0" smtClean="0">
              <a:solidFill>
                <a:srgbClr val="0D0D0D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Appropriate </a:t>
            </a:r>
            <a:r>
              <a:rPr lang="en-US" sz="2000" b="1" dirty="0">
                <a:solidFill>
                  <a:srgbClr val="0000FF"/>
                </a:solidFill>
              </a:rPr>
              <a:t>Use Criteria (AUC) &amp; Cardiac Care study</a:t>
            </a:r>
          </a:p>
          <a:p>
            <a:pPr marL="0" indent="0" algn="ctr">
              <a:buNone/>
            </a:pPr>
            <a:r>
              <a:rPr lang="en-US" sz="2000" dirty="0"/>
              <a:t>Study assessed 600 patients from 28 hospitals in Karnataka for 300 CABG and 300 Stent procedures. </a:t>
            </a:r>
          </a:p>
          <a:p>
            <a:pPr marL="0" indent="0" algn="ctr">
              <a:buNone/>
            </a:pPr>
            <a:r>
              <a:rPr lang="en-US" sz="2000" dirty="0"/>
              <a:t>In our study </a:t>
            </a:r>
            <a:r>
              <a:rPr lang="en-IN" sz="2000" dirty="0"/>
              <a:t>90 % of the sampled cases were appropriate, only 10 % of the cases fell under the category of inappropriate or uncertain category</a:t>
            </a:r>
            <a:endParaRPr lang="en-US" sz="2000" dirty="0">
              <a:solidFill>
                <a:srgbClr val="0D0D0D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en-IN" sz="2000" dirty="0" smtClean="0">
              <a:latin typeface="Cambria"/>
              <a:cs typeface="Cambria"/>
            </a:endParaRPr>
          </a:p>
          <a:p>
            <a:pPr>
              <a:buNone/>
            </a:pPr>
            <a:r>
              <a:rPr lang="en-IN" sz="2000" b="1" dirty="0" smtClean="0">
                <a:latin typeface="Cambria"/>
                <a:cs typeface="Cambria"/>
              </a:rPr>
              <a:t>   </a:t>
            </a:r>
          </a:p>
          <a:p>
            <a:pPr>
              <a:buNone/>
            </a:pPr>
            <a:endParaRPr lang="en-IN"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3067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Making quality care available to beneficiaries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257800"/>
          </a:xfrm>
        </p:spPr>
        <p:txBody>
          <a:bodyPr>
            <a:noAutofit/>
          </a:bodyPr>
          <a:lstStyle/>
          <a:p>
            <a:pPr fontAlgn="t"/>
            <a:r>
              <a:rPr lang="en-IN" sz="2400" dirty="0"/>
              <a:t>Incentivizing </a:t>
            </a:r>
            <a:r>
              <a:rPr lang="en-IN" sz="2400" dirty="0" smtClean="0"/>
              <a:t>hospitals to </a:t>
            </a:r>
            <a:r>
              <a:rPr lang="en-IN" sz="2400" dirty="0"/>
              <a:t>move </a:t>
            </a:r>
            <a:r>
              <a:rPr lang="en-IN" sz="2400" dirty="0" smtClean="0"/>
              <a:t>towards </a:t>
            </a:r>
            <a:r>
              <a:rPr lang="en-IN" sz="2400" b="1" dirty="0"/>
              <a:t>NABH accreditation</a:t>
            </a:r>
            <a:r>
              <a:rPr lang="en-IN" sz="2400" dirty="0" smtClean="0"/>
              <a:t>. 2% of total claims amount for full accreditation and now planned 2% of entry level, 5% for progressive and 10% for fully accreditated hospitals. </a:t>
            </a:r>
            <a:endParaRPr lang="en-IN" sz="2400" dirty="0"/>
          </a:p>
          <a:p>
            <a:r>
              <a:rPr lang="en-US" sz="2400" dirty="0" smtClean="0"/>
              <a:t>NABH entry level accreditation mandatory for empanelment of new hospitals under the SAST scheme</a:t>
            </a:r>
          </a:p>
          <a:p>
            <a:r>
              <a:rPr lang="en-US" sz="2400" dirty="0" smtClean="0"/>
              <a:t>Already empanelled hospitals have been given two years to achieve entry level accreditation for continuation of empanelment</a:t>
            </a:r>
          </a:p>
          <a:p>
            <a:r>
              <a:rPr lang="en-US" sz="2400" dirty="0" smtClean="0"/>
              <a:t>NABH sensitization workshop has been </a:t>
            </a:r>
            <a:r>
              <a:rPr lang="en-US" sz="2400" dirty="0" err="1" smtClean="0"/>
              <a:t>organised</a:t>
            </a:r>
            <a:r>
              <a:rPr lang="en-US" sz="2400" dirty="0" smtClean="0"/>
              <a:t> for full accreditation land entry level this year.  More than 60 hospitals participated and 20 hospitals have applied for entry level accreditation</a:t>
            </a:r>
          </a:p>
          <a:p>
            <a:r>
              <a:rPr lang="en-US" sz="2400" dirty="0" smtClean="0"/>
              <a:t>Hospital infection control practices assessment underway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68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94" y="155448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Adequate monitoring of safe delivery of services through empanelled hospitals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08177"/>
            <a:ext cx="9144000" cy="5449824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An independent agency has been contracted to assess the processes and implementation of SAST schemes </a:t>
            </a:r>
          </a:p>
          <a:p>
            <a:r>
              <a:rPr lang="en-IN" sz="3800" dirty="0"/>
              <a:t>Patient satisfaction feedback and beneficiary hospital visit and home visits undertaken and corrective measures </a:t>
            </a:r>
            <a:r>
              <a:rPr lang="en-IN" sz="3800" dirty="0" smtClean="0"/>
              <a:t>taken</a:t>
            </a:r>
          </a:p>
          <a:p>
            <a:r>
              <a:rPr lang="en-IN" sz="3800" dirty="0" smtClean="0"/>
              <a:t>Mobile application to display rates/distance of available NWH to give more informed choice to the patients to choose the hospital</a:t>
            </a:r>
            <a:endParaRPr lang="en-IN" sz="3800" dirty="0"/>
          </a:p>
          <a:p>
            <a:r>
              <a:rPr lang="en-US" sz="3800" dirty="0" smtClean="0"/>
              <a:t>Surprise visits to hospitals to monitor the service delivery </a:t>
            </a:r>
          </a:p>
          <a:p>
            <a:r>
              <a:rPr lang="en-US" sz="3800" dirty="0" smtClean="0"/>
              <a:t>Call </a:t>
            </a:r>
            <a:r>
              <a:rPr lang="en-US" sz="3800" dirty="0" err="1" smtClean="0"/>
              <a:t>centre</a:t>
            </a:r>
            <a:r>
              <a:rPr lang="en-US" sz="3800" dirty="0" smtClean="0"/>
              <a:t> 24/7 to receive grievances,  provide information and follow-up well being of beneficiaries and take feedback is functional.</a:t>
            </a:r>
          </a:p>
          <a:p>
            <a:r>
              <a:rPr lang="en-US" sz="3800" dirty="0" smtClean="0"/>
              <a:t>Grievance </a:t>
            </a:r>
            <a:r>
              <a:rPr lang="en-US" sz="3800" dirty="0" err="1" smtClean="0"/>
              <a:t>co-ordinator</a:t>
            </a:r>
            <a:r>
              <a:rPr lang="en-US" sz="3800" dirty="0" smtClean="0"/>
              <a:t> to address issues at the state level</a:t>
            </a:r>
          </a:p>
          <a:p>
            <a:r>
              <a:rPr lang="en-US" sz="3800" b="1" dirty="0">
                <a:solidFill>
                  <a:srgbClr val="0000FF"/>
                </a:solidFill>
              </a:rPr>
              <a:t>Mortality audit cell set up: </a:t>
            </a:r>
            <a:r>
              <a:rPr lang="en-US" sz="3800" dirty="0"/>
              <a:t>The main aim is to evaluate trends in causes of mortality over time and address specific issues to reduce hospital related deaths and improve quality of patient care.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Challenges encountered and how they were resolved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87630"/>
            <a:ext cx="9144000" cy="5270369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Patients being charged for </a:t>
            </a:r>
            <a:r>
              <a:rPr lang="en-US" sz="2400" b="1" dirty="0" smtClean="0">
                <a:solidFill>
                  <a:srgbClr val="FF0000"/>
                </a:solidFill>
              </a:rPr>
              <a:t>investigations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0000FF"/>
                </a:solidFill>
              </a:rPr>
              <a:t>Empanelment discipline committee  addressing these deviations by network </a:t>
            </a:r>
            <a:r>
              <a:rPr lang="en-US" sz="2400" b="1" dirty="0" smtClean="0">
                <a:solidFill>
                  <a:srgbClr val="0000FF"/>
                </a:solidFill>
              </a:rPr>
              <a:t>hospitals and enforced </a:t>
            </a:r>
            <a:r>
              <a:rPr lang="en-US" sz="2400" b="1" dirty="0">
                <a:solidFill>
                  <a:srgbClr val="0000FF"/>
                </a:solidFill>
              </a:rPr>
              <a:t>the decision to impose penalties for the deviations, which is as follows; </a:t>
            </a:r>
          </a:p>
          <a:p>
            <a:pPr lvl="0"/>
            <a:r>
              <a:rPr lang="en-IN" sz="2400" dirty="0"/>
              <a:t>For the first time deviation double the amount collected, second deviation 3 times the amount collected, and for third time deviation 4  times the amount collected.</a:t>
            </a:r>
            <a:endParaRPr lang="en-US" sz="2400" dirty="0"/>
          </a:p>
          <a:p>
            <a:pPr lvl="0"/>
            <a:r>
              <a:rPr lang="en-IN" sz="2400" dirty="0"/>
              <a:t>If this is continued dis-empanelment of Hospital</a:t>
            </a:r>
            <a:r>
              <a:rPr lang="en-IN" sz="2400" dirty="0" smtClean="0"/>
              <a:t>.</a:t>
            </a:r>
            <a:endParaRPr lang="en-US" sz="2400" dirty="0" smtClean="0"/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Patients paying </a:t>
            </a:r>
            <a:r>
              <a:rPr lang="en-US" sz="2400" b="1" dirty="0">
                <a:solidFill>
                  <a:srgbClr val="FF0000"/>
                </a:solidFill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</a:rPr>
              <a:t>transport </a:t>
            </a:r>
            <a:endParaRPr lang="en-US" sz="2400" dirty="0"/>
          </a:p>
          <a:p>
            <a:pPr marL="118872" indent="0">
              <a:buNone/>
            </a:pPr>
            <a:r>
              <a:rPr lang="en-US" sz="2400" b="1" dirty="0">
                <a:solidFill>
                  <a:srgbClr val="0000FF"/>
                </a:solidFill>
              </a:rPr>
              <a:t>Empanelment across the border was permitted to address access and transport problems </a:t>
            </a:r>
          </a:p>
          <a:p>
            <a:pPr marL="118872" indent="0">
              <a:buNone/>
            </a:pPr>
            <a:endParaRPr lang="en-US" sz="2400" dirty="0"/>
          </a:p>
          <a:p>
            <a:r>
              <a:rPr lang="en-US" sz="2400" dirty="0" smtClean="0"/>
              <a:t> </a:t>
            </a:r>
            <a:endParaRPr lang="en-US" sz="2400" b="1" dirty="0" smtClean="0"/>
          </a:p>
          <a:p>
            <a:pPr marL="118872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44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</a:t>
            </a:r>
            <a:r>
              <a:rPr lang="en-US" dirty="0">
                <a:solidFill>
                  <a:srgbClr val="800000"/>
                </a:solidFill>
              </a:rPr>
              <a:t>hallenges encountered and how they were resolved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" y="1338146"/>
            <a:ext cx="9144001" cy="5519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Sudden </a:t>
            </a:r>
            <a:r>
              <a:rPr lang="en-US" sz="2200" b="1" dirty="0">
                <a:solidFill>
                  <a:srgbClr val="FF0000"/>
                </a:solidFill>
              </a:rPr>
              <a:t>reduction in empanelled hospitals from 134 to 73 hospitals  with 61 hospitals not continuing their empanelment due to delay in payment for claims </a:t>
            </a:r>
            <a:r>
              <a:rPr lang="en-US" sz="2200" b="1" dirty="0" smtClean="0">
                <a:solidFill>
                  <a:srgbClr val="FF0000"/>
                </a:solidFill>
              </a:rPr>
              <a:t>submitted</a:t>
            </a: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FF"/>
                </a:solidFill>
              </a:rPr>
              <a:t>Strengthening IT system to make online transactions for both approvals  and clearing claims through RTGS within 7 days which helped in bringing back the hospitals who had moved out and now 194 hospitals are under SAST network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Lack of skilled manpower especially super </a:t>
            </a:r>
            <a:r>
              <a:rPr lang="en-US" sz="2200" b="1" dirty="0" smtClean="0">
                <a:solidFill>
                  <a:srgbClr val="FF0000"/>
                </a:solidFill>
              </a:rPr>
              <a:t>specialists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FF"/>
                </a:solidFill>
              </a:rPr>
              <a:t>Allowing flexibility </a:t>
            </a:r>
            <a:r>
              <a:rPr lang="en-US" sz="2200" b="1" dirty="0">
                <a:solidFill>
                  <a:srgbClr val="0000FF"/>
                </a:solidFill>
              </a:rPr>
              <a:t>of </a:t>
            </a:r>
            <a:r>
              <a:rPr lang="en-US" sz="2200" b="1" dirty="0" smtClean="0">
                <a:solidFill>
                  <a:srgbClr val="0000FF"/>
                </a:solidFill>
              </a:rPr>
              <a:t>schedules for specialists in  </a:t>
            </a:r>
            <a:r>
              <a:rPr lang="en-US" sz="2200" b="1" dirty="0">
                <a:solidFill>
                  <a:srgbClr val="0000FF"/>
                </a:solidFill>
              </a:rPr>
              <a:t>less developed districts of the North, by allowing </a:t>
            </a:r>
            <a:r>
              <a:rPr lang="en-US" sz="2200" b="1" dirty="0" smtClean="0">
                <a:solidFill>
                  <a:srgbClr val="0000FF"/>
                </a:solidFill>
              </a:rPr>
              <a:t>visiting </a:t>
            </a:r>
            <a:r>
              <a:rPr lang="en-US" sz="2200" b="1" dirty="0">
                <a:solidFill>
                  <a:srgbClr val="0000FF"/>
                </a:solidFill>
              </a:rPr>
              <a:t>privileges in more than one hospital and empaneling all. 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FF"/>
                </a:solidFill>
              </a:rPr>
              <a:t>Incentivizing </a:t>
            </a:r>
            <a:r>
              <a:rPr lang="en-US" sz="2200" b="1" dirty="0">
                <a:solidFill>
                  <a:srgbClr val="0000FF"/>
                </a:solidFill>
              </a:rPr>
              <a:t>government doctors </a:t>
            </a:r>
            <a:r>
              <a:rPr lang="en-US" sz="2200" b="1" dirty="0" smtClean="0">
                <a:solidFill>
                  <a:srgbClr val="0000FF"/>
                </a:solidFill>
              </a:rPr>
              <a:t>and  </a:t>
            </a:r>
            <a:r>
              <a:rPr lang="en-US" sz="2200" b="1" dirty="0">
                <a:solidFill>
                  <a:srgbClr val="0000FF"/>
                </a:solidFill>
              </a:rPr>
              <a:t>Involving govt. medical colleges with certain specialties to be a part of the scheme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85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Challenges encountered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1636" y="1408177"/>
            <a:ext cx="8982364" cy="5449824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dirty="0">
                <a:solidFill>
                  <a:srgbClr val="FF0000"/>
                </a:solidFill>
              </a:rPr>
              <a:t>Hospitals were only performing  high cost </a:t>
            </a:r>
            <a:r>
              <a:rPr lang="en-US" dirty="0" smtClean="0">
                <a:solidFill>
                  <a:srgbClr val="FF0000"/>
                </a:solidFill>
              </a:rPr>
              <a:t>procedure</a:t>
            </a:r>
            <a:endParaRPr lang="en-US" dirty="0">
              <a:solidFill>
                <a:srgbClr val="FF0000"/>
              </a:solidFill>
            </a:endParaRPr>
          </a:p>
          <a:p>
            <a:pPr marL="118872" indent="0">
              <a:buNone/>
            </a:pPr>
            <a:endParaRPr lang="en-US" dirty="0" smtClean="0"/>
          </a:p>
          <a:p>
            <a:pPr marL="118872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Revision of pricing through a consultative process with involvement of both private and public sector specialists by forming consultative committee for each </a:t>
            </a:r>
            <a:r>
              <a:rPr lang="en-US" dirty="0" err="1" smtClean="0">
                <a:solidFill>
                  <a:srgbClr val="0000FF"/>
                </a:solidFill>
              </a:rPr>
              <a:t>speciality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Learned- 1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Government </a:t>
            </a:r>
            <a:r>
              <a:rPr lang="en-US" b="1" dirty="0">
                <a:solidFill>
                  <a:srgbClr val="FF0000"/>
                </a:solidFill>
              </a:rPr>
              <a:t>stewardship </a:t>
            </a:r>
            <a:r>
              <a:rPr lang="en-US" b="1" dirty="0" smtClean="0">
                <a:solidFill>
                  <a:srgbClr val="FF0000"/>
                </a:solidFill>
              </a:rPr>
              <a:t>crucial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775191"/>
            <a:ext cx="8686800" cy="48248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is indispensable for steering the process during implementation and for sustainability 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Strong administrative leadership to operationalize and scale up the scheme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Clear governance structure with key policy makers sharing responsibility and quick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22907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Lessons Learned 2</a:t>
            </a:r>
            <a:br>
              <a:rPr lang="en-US" sz="3200" dirty="0" smtClean="0">
                <a:solidFill>
                  <a:srgbClr val="800000"/>
                </a:solidFill>
              </a:rPr>
            </a:br>
            <a:r>
              <a:rPr lang="en-US" sz="3200" dirty="0" smtClean="0">
                <a:solidFill>
                  <a:srgbClr val="800000"/>
                </a:solidFill>
              </a:rPr>
              <a:t>Maintaining the true spirit of Public Private Partnership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58730" y="1408176"/>
            <a:ext cx="9302730" cy="52371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Leveraging the available strong pool of public and private providers in the state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Clear, defined Empanelment criteria  and binding MOU and ensuring </a:t>
            </a:r>
            <a:r>
              <a:rPr lang="en-US" dirty="0" err="1" smtClean="0"/>
              <a:t>adherance</a:t>
            </a:r>
            <a:r>
              <a:rPr lang="en-US" dirty="0" smtClean="0"/>
              <a:t> to it in letter and spirit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Flexibility within a defined framework- For </a:t>
            </a:r>
            <a:r>
              <a:rPr lang="en-US" dirty="0" err="1" smtClean="0"/>
              <a:t>eg</a:t>
            </a:r>
            <a:r>
              <a:rPr lang="en-US" dirty="0" smtClean="0"/>
              <a:t>: Relaxation of Pre-</a:t>
            </a:r>
            <a:r>
              <a:rPr lang="en-US" dirty="0" err="1" smtClean="0"/>
              <a:t>authorisation</a:t>
            </a:r>
            <a:r>
              <a:rPr lang="en-US" dirty="0" smtClean="0"/>
              <a:t> approval for Emergency cardiac and other procedures.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IN" dirty="0"/>
              <a:t>Comprehensiveness of the </a:t>
            </a:r>
            <a:r>
              <a:rPr lang="en-IN" dirty="0" smtClean="0"/>
              <a:t>Packages and </a:t>
            </a:r>
            <a:r>
              <a:rPr lang="en-US" dirty="0" smtClean="0"/>
              <a:t>Competitive Consultative Pricing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Complete online transactions reducing TAT and ensuring timeliness of care to beneficiaries has been a driving force to retain the hospitals participation in the scheme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5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Health assurance?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981200"/>
            <a:ext cx="8807930" cy="46664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IN" sz="3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Majority of the Government Hospitals are not equipped to treat beneficiaries with  Tertiary ailments.</a:t>
            </a:r>
          </a:p>
          <a:p>
            <a:pPr marL="0" indent="0" algn="just">
              <a:buNone/>
            </a:pPr>
            <a:endParaRPr lang="en-IN" sz="3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2009-10, VAS was introduced by GoK wherein all BPL card holders were automatically enrolled to be eligible for free tertiary treatment in network of super specialty hospitals through PPP mode. </a:t>
            </a:r>
          </a:p>
          <a:p>
            <a:pPr algn="just"/>
            <a:endParaRPr lang="en-IN" sz="3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3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main objective of the scheme was to reduce Out Of Pocket (OOP) expenditure among BPL families and to have access to quality Tertiary Healthcare .</a:t>
            </a:r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169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Lessons Learned 3</a:t>
            </a:r>
            <a:br>
              <a:rPr lang="en-US" sz="3200" dirty="0" smtClean="0">
                <a:solidFill>
                  <a:srgbClr val="800000"/>
                </a:solidFill>
              </a:rPr>
            </a:br>
            <a:r>
              <a:rPr lang="en-US" sz="3200" dirty="0" smtClean="0">
                <a:solidFill>
                  <a:srgbClr val="800000"/>
                </a:solidFill>
              </a:rPr>
              <a:t>Ensure Financial Sustainability of Schemes</a:t>
            </a:r>
            <a:br>
              <a:rPr lang="en-US" sz="3200" dirty="0" smtClean="0">
                <a:solidFill>
                  <a:srgbClr val="800000"/>
                </a:solidFill>
              </a:rPr>
            </a:b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08177"/>
            <a:ext cx="9144000" cy="5449824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State </a:t>
            </a:r>
            <a:r>
              <a:rPr lang="en-US" sz="3100" dirty="0" smtClean="0"/>
              <a:t> health Budget funds Vajpayee </a:t>
            </a:r>
            <a:r>
              <a:rPr lang="en-US" sz="3100" dirty="0" err="1" smtClean="0"/>
              <a:t>Arogya</a:t>
            </a:r>
            <a:r>
              <a:rPr lang="en-US" sz="3100" dirty="0" smtClean="0"/>
              <a:t> Shree Scheme(VAS) for Below Poverty line beneficiaries</a:t>
            </a:r>
          </a:p>
          <a:p>
            <a:pPr marL="118872" indent="0">
              <a:buNone/>
            </a:pPr>
            <a:endParaRPr lang="en-US" sz="3100" dirty="0" smtClean="0"/>
          </a:p>
          <a:p>
            <a:r>
              <a:rPr lang="en-US" sz="3100" dirty="0" smtClean="0"/>
              <a:t>Shortfall for VAS resources raised through World Bank’s –Pay for results initiative and Phased approach for geographic expansion across the state</a:t>
            </a:r>
          </a:p>
          <a:p>
            <a:pPr marL="118872" indent="0">
              <a:buNone/>
            </a:pPr>
            <a:endParaRPr lang="en-US" sz="3100" dirty="0" smtClean="0"/>
          </a:p>
          <a:p>
            <a:r>
              <a:rPr lang="en-US" sz="3100" dirty="0" smtClean="0"/>
              <a:t>Co-financing from other department funds</a:t>
            </a:r>
          </a:p>
          <a:p>
            <a:pPr marL="0" indent="0">
              <a:buNone/>
            </a:pPr>
            <a:r>
              <a:rPr lang="en-US" sz="3100" dirty="0" smtClean="0"/>
              <a:t>	For </a:t>
            </a:r>
            <a:r>
              <a:rPr lang="en-US" sz="3100" dirty="0" err="1" smtClean="0"/>
              <a:t>eg</a:t>
            </a:r>
            <a:r>
              <a:rPr lang="en-US" sz="3100" dirty="0" smtClean="0"/>
              <a:t>: </a:t>
            </a:r>
            <a:r>
              <a:rPr lang="en-US" sz="3100" dirty="0" err="1" smtClean="0"/>
              <a:t>Jyothi</a:t>
            </a:r>
            <a:r>
              <a:rPr lang="en-US" sz="3100" dirty="0" smtClean="0"/>
              <a:t> </a:t>
            </a:r>
            <a:r>
              <a:rPr lang="en-US" sz="3100" dirty="0" err="1" smtClean="0"/>
              <a:t>Sanjeevini</a:t>
            </a:r>
            <a:r>
              <a:rPr lang="en-US" sz="3100" dirty="0" smtClean="0"/>
              <a:t> Scheme funded by 	Department of Personnel and Administrative 	reforms</a:t>
            </a:r>
          </a:p>
          <a:p>
            <a:pPr marL="0" indent="0">
              <a:buNone/>
            </a:pPr>
            <a:endParaRPr lang="en-US" sz="3100" dirty="0" smtClean="0"/>
          </a:p>
          <a:p>
            <a:r>
              <a:rPr lang="en-US" sz="3100" dirty="0" smtClean="0"/>
              <a:t>Central </a:t>
            </a:r>
            <a:r>
              <a:rPr lang="en-US" sz="3100" dirty="0"/>
              <a:t>government partnership to share </a:t>
            </a:r>
            <a:r>
              <a:rPr lang="en-US" sz="3100" dirty="0" smtClean="0"/>
              <a:t>financing for </a:t>
            </a:r>
            <a:r>
              <a:rPr lang="en-US" sz="3100" dirty="0" err="1" smtClean="0"/>
              <a:t>Rashtriya</a:t>
            </a:r>
            <a:r>
              <a:rPr lang="en-US" sz="3100" dirty="0" smtClean="0"/>
              <a:t> </a:t>
            </a:r>
            <a:r>
              <a:rPr lang="en-US" sz="3100" dirty="0" err="1" smtClean="0"/>
              <a:t>Bala</a:t>
            </a:r>
            <a:r>
              <a:rPr lang="en-US" sz="3100" dirty="0" smtClean="0"/>
              <a:t> </a:t>
            </a:r>
            <a:r>
              <a:rPr lang="en-US" sz="3100" dirty="0" err="1" smtClean="0"/>
              <a:t>Swasthya</a:t>
            </a:r>
            <a:r>
              <a:rPr lang="en-US" sz="3100" dirty="0" smtClean="0"/>
              <a:t> </a:t>
            </a:r>
            <a:r>
              <a:rPr lang="en-US" sz="3100" dirty="0" err="1" smtClean="0"/>
              <a:t>Karyakram</a:t>
            </a:r>
            <a:endParaRPr lang="en-US" sz="3100" dirty="0" smtClean="0"/>
          </a:p>
          <a:p>
            <a:pPr marL="118872" indent="0">
              <a:buNone/>
            </a:pPr>
            <a:endParaRPr lang="en-US" sz="3100" dirty="0" smtClean="0"/>
          </a:p>
          <a:p>
            <a:r>
              <a:rPr lang="en-US" sz="3100" dirty="0" smtClean="0"/>
              <a:t>Co-payment by beneficiaries for Rajiv </a:t>
            </a:r>
            <a:r>
              <a:rPr lang="en-US" sz="3100" dirty="0" err="1" smtClean="0"/>
              <a:t>Arogya</a:t>
            </a:r>
            <a:r>
              <a:rPr lang="en-US" sz="3100" dirty="0" smtClean="0"/>
              <a:t> </a:t>
            </a:r>
            <a:r>
              <a:rPr lang="en-US" sz="3100" dirty="0" err="1" smtClean="0"/>
              <a:t>Bhagya</a:t>
            </a:r>
            <a:r>
              <a:rPr lang="en-US" sz="3100" dirty="0" smtClean="0"/>
              <a:t> Scheme for Above Poverty line beneficiaries </a:t>
            </a:r>
            <a:endParaRPr lang="en-US" sz="3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Summary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766048" cy="52578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0000FF"/>
                </a:solidFill>
              </a:rPr>
              <a:t>Thus with all these initiatives SAST is leading an example for ensuring quality care for government sponsored health schemes in the country. </a:t>
            </a:r>
          </a:p>
          <a:p>
            <a:pPr algn="just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This has proven that the SAST model of  purchasing healthcare services from the private sector for providing tertiary care is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scalable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and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replicable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by other States/developing Countries.</a:t>
            </a:r>
          </a:p>
          <a:p>
            <a:pPr algn="just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The Government of India has recognized the organization structure of SAST and has been recommending all the states to follow the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SAST model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for implementation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Rashtriya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Swasthya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Bima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Yojana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.</a:t>
            </a:r>
          </a:p>
          <a:p>
            <a:pPr algn="just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This is truly a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significant recognition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of the successful implementation of the schemes by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Suvarna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Arogya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Suraksha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cs typeface="Cambria"/>
              </a:rPr>
              <a:t> trust. </a:t>
            </a:r>
          </a:p>
          <a:p>
            <a:pPr algn="just"/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For more information visit </a:t>
            </a:r>
            <a:r>
              <a:rPr lang="en-US" sz="2800" b="1" dirty="0">
                <a:solidFill>
                  <a:srgbClr val="800000"/>
                </a:solidFill>
                <a:latin typeface="Cambria"/>
                <a:cs typeface="Cambria"/>
                <a:hlinkClick r:id="rId2"/>
              </a:rPr>
              <a:t>www.sast.gov.in/home</a:t>
            </a:r>
            <a:r>
              <a:rPr lang="en-US" sz="2800" b="1" dirty="0">
                <a:solidFill>
                  <a:srgbClr val="800000"/>
                </a:solidFill>
                <a:latin typeface="Cambria"/>
                <a:cs typeface="Cambria"/>
              </a:rPr>
              <a:t> 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89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r.Sharath\Desktop\G1\Pics\Photos for Calendars\Photo....jpg"/>
          <p:cNvPicPr>
            <a:picLocks noChangeAspect="1" noChangeArrowheads="1"/>
          </p:cNvPicPr>
          <p:nvPr/>
        </p:nvPicPr>
        <p:blipFill>
          <a:blip r:embed="rId2" cstate="print">
            <a:lum bright="-6000" contrast="-1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11450"/>
            <a:ext cx="9144000" cy="144655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  <a:endParaRPr lang="en-US" sz="88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410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 txBox="1">
            <a:spLocks noChangeArrowheads="1"/>
          </p:cNvSpPr>
          <p:nvPr/>
        </p:nvSpPr>
        <p:spPr bwMode="auto">
          <a:xfrm>
            <a:off x="-702447" y="4051736"/>
            <a:ext cx="8335639" cy="11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IN" sz="4000" b="1" dirty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IN" sz="40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IN" sz="4800" b="1" dirty="0" smtClean="0">
                <a:solidFill>
                  <a:srgbClr val="0000FF"/>
                </a:solidFill>
                <a:latin typeface="Book Antiqua" pitchFamily="18" charset="0"/>
              </a:rPr>
              <a:t>Vajpayee Arogyashree Scheme</a:t>
            </a:r>
            <a:endParaRPr lang="en-IN" sz="4800" b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4386840" y="5737349"/>
            <a:ext cx="5220072" cy="61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IN" sz="4000" b="1" dirty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IN" sz="4000" b="1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IN" sz="2400" b="1" i="1" dirty="0">
                <a:solidFill>
                  <a:srgbClr val="0000FF"/>
                </a:solidFill>
                <a:latin typeface="Book Antiqua" pitchFamily="18" charset="0"/>
              </a:rPr>
              <a:t>For </a:t>
            </a:r>
            <a:r>
              <a:rPr lang="en-IN" sz="2400" b="1" i="1" dirty="0" smtClean="0">
                <a:solidFill>
                  <a:srgbClr val="0000FF"/>
                </a:solidFill>
                <a:latin typeface="Book Antiqua" pitchFamily="18" charset="0"/>
              </a:rPr>
              <a:t>BPL Families</a:t>
            </a:r>
            <a:endParaRPr lang="en-IN" sz="2000" b="1" i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2D59280-2E2D-4D08-B608-F94246A5CF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arath\Desktop\GOI_DEC14\Division Wise - Engli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36" y="457200"/>
            <a:ext cx="5028064" cy="56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 Implemented in a phased manner</a:t>
            </a:r>
            <a:endParaRPr lang="en-I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endParaRPr lang="en-IN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IN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To understand the implementation hurdles &amp; to gain experience, VAS was initially piloted in the backward divisions of Gulbarga &amp; Belgaum in 2010 &amp; was scaled up throughout the State from June 2012 onwards.</a:t>
            </a:r>
            <a:endParaRPr lang="en-I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228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IN" sz="28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28600" y="1285860"/>
            <a:ext cx="8496272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56032">
              <a:buFont typeface="Arial" pitchFamily="34" charset="0"/>
              <a:buNone/>
              <a:defRPr/>
            </a:pPr>
            <a:endParaRPr lang="en-US" smtClean="0"/>
          </a:p>
          <a:p>
            <a:pPr marL="365760" indent="-256032">
              <a:buFont typeface="Wingdings 3"/>
              <a:buChar char=""/>
              <a:defRPr/>
            </a:pPr>
            <a:endParaRPr lang="en-US" smtClean="0"/>
          </a:p>
          <a:p>
            <a:pPr marL="365760" indent="-256032">
              <a:buFont typeface="Arial" pitchFamily="34" charset="0"/>
              <a:buNone/>
              <a:defRPr/>
            </a:pPr>
            <a:endParaRPr lang="en-US" smtClean="0"/>
          </a:p>
          <a:p>
            <a:pPr marL="365760" indent="-256032">
              <a:buFont typeface="Arial" pitchFamily="34" charset="0"/>
              <a:buNone/>
              <a:defRPr/>
            </a:pPr>
            <a:endParaRPr lang="en-IN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58800" y="2071677"/>
            <a:ext cx="179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Gulbarga Division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828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Belgaum Division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4114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Bangalore Division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271693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Feb 2010</a:t>
            </a:r>
            <a:endParaRPr lang="en-IN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466838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June 2012</a:t>
            </a:r>
            <a:endParaRPr lang="en-IN" sz="2000" b="1" dirty="0"/>
          </a:p>
        </p:txBody>
      </p:sp>
      <p:sp>
        <p:nvSpPr>
          <p:cNvPr id="12" name="Right Arrow 11"/>
          <p:cNvSpPr/>
          <p:nvPr/>
        </p:nvSpPr>
        <p:spPr>
          <a:xfrm>
            <a:off x="5368201" y="2441385"/>
            <a:ext cx="990600" cy="261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457200" y="247079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Aug 2010</a:t>
            </a:r>
            <a:endParaRPr lang="en-IN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460921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Mysore Division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113" y="532583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June 2012</a:t>
            </a:r>
            <a:endParaRPr lang="en-IN" sz="2000" b="1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2179149" y="4695855"/>
            <a:ext cx="1021249" cy="380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ight Arrow 16"/>
          <p:cNvSpPr/>
          <p:nvPr/>
        </p:nvSpPr>
        <p:spPr>
          <a:xfrm rot="10800000" flipV="1">
            <a:off x="1968685" y="2228910"/>
            <a:ext cx="926913" cy="242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ight Arrow 17"/>
          <p:cNvSpPr/>
          <p:nvPr/>
        </p:nvSpPr>
        <p:spPr>
          <a:xfrm>
            <a:off x="5995998" y="4114800"/>
            <a:ext cx="633402" cy="34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14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3590" y="2673792"/>
            <a:ext cx="30092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Total                 :194 Hospitals</a:t>
            </a:r>
          </a:p>
          <a:p>
            <a:pPr>
              <a:buFont typeface="Wingdings" pitchFamily="2" charset="2"/>
              <a:buChar char="Ø"/>
            </a:pP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Government  :  25 Hospitals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Private             :  119 Hospitals</a:t>
            </a:r>
          </a:p>
          <a:p>
            <a:pPr>
              <a:buFont typeface="Wingdings" pitchFamily="2" charset="2"/>
              <a:buChar char="Ø"/>
            </a:pP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US" b="1" dirty="0"/>
              <a:t>  Outside State : </a:t>
            </a:r>
            <a:r>
              <a:rPr lang="en-US" b="1" dirty="0" smtClean="0"/>
              <a:t>40 Hospitals</a:t>
            </a:r>
            <a:endParaRPr lang="en-IN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6" y="-24"/>
            <a:ext cx="857256" cy="8711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6894513" cy="714375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3600" b="1" dirty="0" smtClean="0">
                <a:solidFill>
                  <a:srgbClr val="0000FF"/>
                </a:solidFill>
              </a:rPr>
              <a:t>Empaneled Hospitals- Density</a:t>
            </a:r>
            <a:endParaRPr lang="en-IN" sz="360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2844" y="714356"/>
            <a:ext cx="80724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H:\SHARATH_SAST\MAP\6MAR15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1100"/>
            <a:ext cx="4646654" cy="565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VAS BENEFITS</a:t>
            </a:r>
            <a:endParaRPr lang="en-IN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9199437"/>
              </p:ext>
            </p:extLst>
          </p:nvPr>
        </p:nvGraphicFramePr>
        <p:xfrm>
          <a:off x="-305487" y="838200"/>
          <a:ext cx="8458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C:\Users\Sharath\Desktop\PS_MAR15\KIOSK New Designes\Patient enquiry with Arogya Mitra  in a kios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43" y="2952693"/>
            <a:ext cx="3661723" cy="34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5509910"/>
            <a:ext cx="532764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Arogyamitra</a:t>
            </a:r>
            <a:r>
              <a:rPr lang="en-US" sz="2400" b="1" dirty="0" smtClean="0">
                <a:solidFill>
                  <a:srgbClr val="000090"/>
                </a:solidFill>
              </a:rPr>
              <a:t> kiosk in every Network hospital to provide information to beneficiaries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KIOSK / Information Centre</a:t>
            </a:r>
            <a:endParaRPr lang="en-I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95080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KIOSKS functional in all 30 Districts,146 </a:t>
            </a:r>
            <a:r>
              <a:rPr lang="en-IN" sz="2400" b="1" dirty="0" err="1" smtClean="0">
                <a:latin typeface="Times New Roman" pitchFamily="18" charset="0"/>
                <a:cs typeface="Times New Roman" pitchFamily="18" charset="0"/>
              </a:rPr>
              <a:t>Taluk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 hospitals and in all NwH to facilitate beneficiaries.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Sharath\Desktop\PS_MAR15\KIOSK New Designes\Patient enquiry with Arogya Mitra  in a kio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7419"/>
            <a:ext cx="4267200" cy="51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38</TotalTime>
  <Words>2786</Words>
  <Application>Microsoft Macintosh PowerPoint</Application>
  <PresentationFormat>On-screen Show (4:3)</PresentationFormat>
  <Paragraphs>364</Paragraphs>
  <Slides>42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Theme</vt:lpstr>
      <vt:lpstr>Government of Karnataka Department of Health &amp; Family Welfare</vt:lpstr>
      <vt:lpstr>To achieve the objectives of Universal health coverage in Karnataka for tertiary care  Suvarna Arogya Suraksha Trust was created </vt:lpstr>
      <vt:lpstr>Schemes implemented by SAST to achieve universal health coverage in tertiary sector </vt:lpstr>
      <vt:lpstr>Why Health assurance?</vt:lpstr>
      <vt:lpstr>PowerPoint Presentation</vt:lpstr>
      <vt:lpstr>VAS was Implemented in a phased manner</vt:lpstr>
      <vt:lpstr>  Empaneled Hospitals- Density</vt:lpstr>
      <vt:lpstr>VAS BENEFITS</vt:lpstr>
      <vt:lpstr>KIOSK / Information Centre</vt:lpstr>
      <vt:lpstr>Specialties included</vt:lpstr>
      <vt:lpstr>PowerPoint Presentation</vt:lpstr>
      <vt:lpstr>Utilization of VAS </vt:lpstr>
      <vt:lpstr>VAS scheme expenditure over the years </vt:lpstr>
      <vt:lpstr> Specialty &amp; Age wise Distribution </vt:lpstr>
      <vt:lpstr>Two new Schemes launched January 2015</vt:lpstr>
      <vt:lpstr>PowerPoint Presentation</vt:lpstr>
      <vt:lpstr>Objective</vt:lpstr>
      <vt:lpstr>Salient differences from VAS</vt:lpstr>
      <vt:lpstr>The package rates includes </vt:lpstr>
      <vt:lpstr>The Package rates does not include</vt:lpstr>
      <vt:lpstr>Mobile APP for RAB scheme</vt:lpstr>
      <vt:lpstr>PowerPoint Presentation</vt:lpstr>
      <vt:lpstr>Beneficiaries </vt:lpstr>
      <vt:lpstr>Differences from VAS</vt:lpstr>
      <vt:lpstr>The package rates includes </vt:lpstr>
      <vt:lpstr> </vt:lpstr>
      <vt:lpstr>RASHTRIYA BALA SWASTHYA KARYAKRAM (RBSK) SCHEME</vt:lpstr>
      <vt:lpstr>  </vt:lpstr>
      <vt:lpstr>How we did it?</vt:lpstr>
      <vt:lpstr>Initiative for effective care </vt:lpstr>
      <vt:lpstr>Initiatives for efficient care</vt:lpstr>
      <vt:lpstr>Initiatives for Acceptable care</vt:lpstr>
      <vt:lpstr>Making quality care available to beneficiaries</vt:lpstr>
      <vt:lpstr>Adequate monitoring of safe delivery of services through empanelled hospitals</vt:lpstr>
      <vt:lpstr>Challenges encountered and how they were resolved</vt:lpstr>
      <vt:lpstr>Challenges encountered and how they were resolved </vt:lpstr>
      <vt:lpstr>Challenges encountered</vt:lpstr>
      <vt:lpstr>Lessons Learned- 1 Government stewardship crucial</vt:lpstr>
      <vt:lpstr>Lessons Learned 2 Maintaining the true spirit of Public Private Partnership</vt:lpstr>
      <vt:lpstr>Lessons Learned 3 Ensure Financial Sustainability of Schemes </vt:lpstr>
      <vt:lpstr>Summary</vt:lpstr>
      <vt:lpstr>PowerPoint Presentation</vt:lpstr>
    </vt:vector>
  </TitlesOfParts>
  <Company>SUDHA CHANDRASHEKAR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of Karnataka Department of Health &amp; Family Welfare</dc:title>
  <dc:creator>DR. SUDHA CHANDRASHEKAR</dc:creator>
  <cp:lastModifiedBy>DR. SUDHA CHANDRASHEKAR</cp:lastModifiedBy>
  <cp:revision>5</cp:revision>
  <dcterms:created xsi:type="dcterms:W3CDTF">2015-10-29T13:46:23Z</dcterms:created>
  <dcterms:modified xsi:type="dcterms:W3CDTF">2015-10-29T14:42:28Z</dcterms:modified>
</cp:coreProperties>
</file>